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 id="298" r:id="rId43"/>
    <p:sldId id="299" r:id="rId44"/>
    <p:sldId id="300" r:id="rId45"/>
    <p:sldId id="301" r:id="rId46"/>
  </p:sldIdLst>
  <p:sldSz cx="18288000" cy="10287000"/>
  <p:notesSz cx="6858000" cy="9144000"/>
  <p:embeddedFontLst>
    <p:embeddedFont>
      <p:font typeface="Fredoka" panose="02000000000000000000" pitchFamily="2" charset="77"/>
      <p:regular r:id="rId48"/>
    </p:embeddedFont>
    <p:embeddedFont>
      <p:font typeface="Open Sans Light" panose="020B0306030504020204" pitchFamily="34" charset="0"/>
      <p:regular r:id="rId49"/>
      <p:italic r:id="rId50"/>
    </p:embeddedFont>
    <p:embeddedFont>
      <p:font typeface="Poppins" pitchFamily="2" charset="77"/>
      <p:regular r:id="rId51"/>
      <p:bold r:id="rId52"/>
      <p:italic r:id="rId53"/>
      <p:boldItalic r:id="rId54"/>
    </p:embeddedFont>
    <p:embeddedFont>
      <p:font typeface="Poppins Bold" pitchFamily="2" charset="77"/>
      <p:regular r:id="rId55"/>
      <p:bold r:id="rId56"/>
    </p:embeddedFont>
    <p:embeddedFont>
      <p:font typeface="Quicksand Bold" pitchFamily="2" charset="77"/>
      <p:regular r:id="rId57"/>
      <p:bold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58" autoAdjust="0"/>
  </p:normalViewPr>
  <p:slideViewPr>
    <p:cSldViewPr>
      <p:cViewPr varScale="1">
        <p:scale>
          <a:sx n="77" d="100"/>
          <a:sy n="77" d="100"/>
        </p:scale>
        <p:origin x="88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30.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sv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sv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svg"/><Relationship Id="rId22" Type="http://schemas.openxmlformats.org/officeDocument/2006/relationships/image" Target="../media/image51.svg"/></Relationships>
</file>

<file path=ppt/slides/_rels/slide3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hyperlink" Target="https://pdf.sciencedirectassets.com/272574/1-s2.0-S0022000000X00384/1-s2.0-S002200009791504X/main.pdf?X-Amz-Security-Token=IQoJb3JpZ2luX2VjECAaCXVzLWVhc3QtMSJGMEQCIARFQ5PNsuQgIfZvxkjj2bzpi01Wyw6PbkxhRtmSEfpeAiAWSqToVvAW3LDLd3ja%2B%2FJUYvSVOpft2%2FGpGBSXnL%2BtASq9AwiZ%2F%2F%2F%2F%2F%2F%2F%2F%2F%2F8BEAMaDDA1OTAwMzU0Njg2NSIMjPviM4FMBStDsLewKpEDxDDYqcRwiJ%2BR1a8uLAoR12lTriexNLkTHBRLeta9CXGjiQb8ypEIj5TtpwiSDm%2FfYoDvsXwtTtK1%2FAV1vS03j1Mj5xQ%2FiJYSyBSh3e1O%2F%2FMpEsxKGeGFIGSJhio8dxIKAq7r%2BlEnOG%2F3nMnIFFmyYgC9onEoWDx4rOteH40pyXJZUMknhkpTxqBPO6egivh3wtjWZYUmnkpvLjtgV9CJHyHfP32F2OvqDye55nB9htwQ9D6HccG0aC%2Bl6agJJSCvlzE2ZMDMsnieJN%2F34sQOrC5lbGdKvnwAZhmpBoPWvEu1TJC4Hnv%2FtiKbncnoK5ONpahc1AH6NgW%2FjUfC2oszBLT09IgjPPvVqZ0iWVG0jqBjioCDdybVj4wtQPpwsrAzvkw3WsFAHLKb2KQvp%2FezDW38RPA%2BFCA1p7rQlhSRisKUvHCsSDv9l1Z3As8GAGJtjA60RQoEkHQSHa6z9MVS3023m5dw0BpYtxBU2eildg5fLqT8jpEj9iicF2waLgQMp%2FB2jatms0EbseUJlUYrvqcw6u2a9wU67AGE%2BuquwbE3vU8ghNRfXktk2PCBevob%2BheuHreyI2hMSC83gg4M7GmEhbNovxY3J5ZVOshyxvrbTSTf599hXbDJc0DnA%2FmONsVhsL1m0hjyrtRLR7foiGSJ9eciowbcrayrx3xWfgTYEedfJC0gDsHj1sCn%2F2v7%2FJpld%2BtM8stPB4z3G57Qu2eHaW%2FrPax3x7yGCRLyGRcqyznX3S2GrX0mdeO6HfUl7uLn%2B5WUarGLS82TLBuqa%2BUrh0ICsWDmdaAD67cc76DtV0JbmXuZBQVbpwabKUdJuXonjVsScK5aPq9XR2L1ra7mE1iHaQ%3D%3D&amp;X-Amz-Algorithm=AWS4-HMAC-SHA256&amp;X-Amz-Date=20200615T002924Z&amp;X-Amz-SignedHeaders=host&amp;X-Amz-Expires=300&amp;X-Amz-Credential=ASIAQ3PHCVTYYXFD2OCR%2F20200615%2Fus-east-1%2Fs3%2Faws4_request&amp;X-Amz-Signature=c2c1c99294cd7d1f304abb7dd8a9d0b015c2c27402ae28babde0aab571fadd84&amp;hash=6a8899154712e9bb3497cd383f9c4f9ddea35f9811f034888c79e6170cfbcb43&amp;host=68042c943591013ac2b2430a89b270f6af2c76d8dfd086a07176afe7c76c2c61&amp;pii=S002200009791504X&amp;tid=spdf-58d415e0-a7e9-4802-8c81-773baebed39f&amp;sid=105ddb6a4620c64e6569c7002a2cfca47020gxrqb&amp;type=client" TargetMode="Externa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22"/>
          </a:xfrm>
          <a:custGeom>
            <a:avLst/>
            <a:gdLst/>
            <a:ahLst/>
            <a:cxnLst/>
            <a:rect l="l" t="t" r="r" b="b"/>
            <a:pathLst>
              <a:path w="18288000" h="10287022">
                <a:moveTo>
                  <a:pt x="0" y="0"/>
                </a:moveTo>
                <a:lnTo>
                  <a:pt x="18288000" y="0"/>
                </a:lnTo>
                <a:lnTo>
                  <a:pt x="18288000" y="10287022"/>
                </a:lnTo>
                <a:lnTo>
                  <a:pt x="0" y="10287022"/>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690475" y="5739325"/>
            <a:ext cx="10592402" cy="1251980"/>
          </a:xfrm>
          <a:prstGeom prst="rect">
            <a:avLst/>
          </a:prstGeom>
        </p:spPr>
        <p:txBody>
          <a:bodyPr lIns="0" tIns="0" rIns="0" bIns="0" rtlCol="0" anchor="t">
            <a:spAutoFit/>
          </a:bodyPr>
          <a:lstStyle/>
          <a:p>
            <a:pPr algn="l">
              <a:lnSpc>
                <a:spcPts val="9072"/>
              </a:lnSpc>
            </a:pPr>
            <a:r>
              <a:rPr lang="en-US" sz="8400">
                <a:solidFill>
                  <a:srgbClr val="FFFFFF"/>
                </a:solidFill>
                <a:latin typeface="Poppins"/>
                <a:ea typeface="Poppins"/>
                <a:cs typeface="Poppins"/>
                <a:sym typeface="Poppins"/>
              </a:rPr>
              <a:t>ENSEMBLE METHODS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STACKING</a:t>
            </a:r>
          </a:p>
        </p:txBody>
      </p:sp>
      <p:grpSp>
        <p:nvGrpSpPr>
          <p:cNvPr id="4" name="Group 4"/>
          <p:cNvGrpSpPr/>
          <p:nvPr/>
        </p:nvGrpSpPr>
        <p:grpSpPr>
          <a:xfrm>
            <a:off x="-344621" y="2747323"/>
            <a:ext cx="18977243" cy="7539677"/>
            <a:chOff x="0" y="0"/>
            <a:chExt cx="25302990" cy="10052903"/>
          </a:xfrm>
        </p:grpSpPr>
        <p:sp>
          <p:nvSpPr>
            <p:cNvPr id="5" name="Freeform 5"/>
            <p:cNvSpPr/>
            <p:nvPr/>
          </p:nvSpPr>
          <p:spPr>
            <a:xfrm>
              <a:off x="0" y="0"/>
              <a:ext cx="25302882" cy="10052903"/>
            </a:xfrm>
            <a:custGeom>
              <a:avLst/>
              <a:gdLst/>
              <a:ahLst/>
              <a:cxnLst/>
              <a:rect l="l" t="t" r="r" b="b"/>
              <a:pathLst>
                <a:path w="25302882" h="10052903">
                  <a:moveTo>
                    <a:pt x="0" y="0"/>
                  </a:moveTo>
                  <a:lnTo>
                    <a:pt x="25302882" y="0"/>
                  </a:lnTo>
                  <a:lnTo>
                    <a:pt x="25302882" y="10052903"/>
                  </a:lnTo>
                  <a:lnTo>
                    <a:pt x="0" y="10052903"/>
                  </a:lnTo>
                  <a:close/>
                </a:path>
              </a:pathLst>
            </a:custGeom>
            <a:solidFill>
              <a:srgbClr val="EEEEEE"/>
            </a:solidFill>
          </p:spPr>
          <p:txBody>
            <a:bodyPr/>
            <a:lstStyle/>
            <a:p>
              <a:endParaRPr lang="en-PT"/>
            </a:p>
          </p:txBody>
        </p:sp>
      </p:grpSp>
      <p:sp>
        <p:nvSpPr>
          <p:cNvPr id="6" name="TextBox 6"/>
          <p:cNvSpPr txBox="1"/>
          <p:nvPr/>
        </p:nvSpPr>
        <p:spPr>
          <a:xfrm>
            <a:off x="1524000" y="3152929"/>
            <a:ext cx="6431384" cy="6817995"/>
          </a:xfrm>
          <a:prstGeom prst="rect">
            <a:avLst/>
          </a:prstGeom>
        </p:spPr>
        <p:txBody>
          <a:bodyPr lIns="0" tIns="0" rIns="0" bIns="0" rtlCol="0" anchor="t">
            <a:spAutoFit/>
          </a:bodyPr>
          <a:lstStyle/>
          <a:p>
            <a:pPr algn="l">
              <a:lnSpc>
                <a:spcPts val="4140"/>
              </a:lnSpc>
            </a:pPr>
            <a:r>
              <a:rPr lang="en-US" sz="3000">
                <a:solidFill>
                  <a:srgbClr val="212121"/>
                </a:solidFill>
                <a:latin typeface="Poppins Bold"/>
                <a:ea typeface="Poppins Bold"/>
                <a:cs typeface="Poppins Bold"/>
                <a:sym typeface="Poppins Bold"/>
              </a:rPr>
              <a:t>Why can't we take this one step further and have our ensemble of weak classifiers and then have one final algorithm that "learns" the best way to perform the final decision? </a:t>
            </a:r>
          </a:p>
          <a:p>
            <a:pPr algn="l">
              <a:lnSpc>
                <a:spcPts val="4140"/>
              </a:lnSpc>
            </a:pPr>
            <a:endParaRPr lang="en-US" sz="3000">
              <a:solidFill>
                <a:srgbClr val="212121"/>
              </a:solidFill>
              <a:latin typeface="Poppins Bold"/>
              <a:ea typeface="Poppins Bold"/>
              <a:cs typeface="Poppins Bold"/>
              <a:sym typeface="Poppins Bold"/>
            </a:endParaRPr>
          </a:p>
          <a:p>
            <a:pPr algn="l">
              <a:lnSpc>
                <a:spcPts val="4140"/>
              </a:lnSpc>
            </a:pPr>
            <a:r>
              <a:rPr lang="en-US" sz="3000">
                <a:solidFill>
                  <a:srgbClr val="212121"/>
                </a:solidFill>
                <a:latin typeface="Poppins Bold"/>
                <a:ea typeface="Poppins Bold"/>
                <a:cs typeface="Poppins Bold"/>
                <a:sym typeface="Poppins Bold"/>
              </a:rPr>
              <a:t>This is an alternative to using a naive majority vote or average</a:t>
            </a:r>
          </a:p>
          <a:p>
            <a:pPr algn="l">
              <a:lnSpc>
                <a:spcPts val="4140"/>
              </a:lnSpc>
            </a:pPr>
            <a:endParaRPr lang="en-US" sz="3000">
              <a:solidFill>
                <a:srgbClr val="212121"/>
              </a:solidFill>
              <a:latin typeface="Poppins Bold"/>
              <a:ea typeface="Poppins Bold"/>
              <a:cs typeface="Poppins Bold"/>
              <a:sym typeface="Poppins Bold"/>
            </a:endParaRPr>
          </a:p>
          <a:p>
            <a:pPr algn="l">
              <a:lnSpc>
                <a:spcPts val="4140"/>
              </a:lnSpc>
            </a:pPr>
            <a:r>
              <a:rPr lang="en-US" sz="3000">
                <a:solidFill>
                  <a:srgbClr val="212121"/>
                </a:solidFill>
                <a:latin typeface="Poppins Bold"/>
                <a:ea typeface="Poppins Bold"/>
                <a:cs typeface="Poppins Bold"/>
                <a:sym typeface="Poppins Bold"/>
              </a:rPr>
              <a:t>Let's train a model to perform this aggregation</a:t>
            </a:r>
          </a:p>
          <a:p>
            <a:pPr algn="l">
              <a:lnSpc>
                <a:spcPts val="4140"/>
              </a:lnSpc>
            </a:pPr>
            <a:endParaRPr lang="en-US" sz="3000">
              <a:solidFill>
                <a:srgbClr val="212121"/>
              </a:solidFill>
              <a:latin typeface="Poppins Bold"/>
              <a:ea typeface="Poppins Bold"/>
              <a:cs typeface="Poppins Bold"/>
              <a:sym typeface="Poppins Bold"/>
            </a:endParaRPr>
          </a:p>
        </p:txBody>
      </p:sp>
      <p:grpSp>
        <p:nvGrpSpPr>
          <p:cNvPr id="7" name="Group 7"/>
          <p:cNvGrpSpPr/>
          <p:nvPr/>
        </p:nvGrpSpPr>
        <p:grpSpPr>
          <a:xfrm>
            <a:off x="8374867" y="4007287"/>
            <a:ext cx="9548344" cy="5439762"/>
            <a:chOff x="0" y="0"/>
            <a:chExt cx="12474392" cy="7106753"/>
          </a:xfrm>
        </p:grpSpPr>
        <p:sp>
          <p:nvSpPr>
            <p:cNvPr id="8" name="Freeform 8"/>
            <p:cNvSpPr/>
            <p:nvPr/>
          </p:nvSpPr>
          <p:spPr>
            <a:xfrm>
              <a:off x="0" y="0"/>
              <a:ext cx="12474448" cy="7106793"/>
            </a:xfrm>
            <a:custGeom>
              <a:avLst/>
              <a:gdLst/>
              <a:ahLst/>
              <a:cxnLst/>
              <a:rect l="l" t="t" r="r" b="b"/>
              <a:pathLst>
                <a:path w="12474448" h="7106793">
                  <a:moveTo>
                    <a:pt x="0" y="0"/>
                  </a:moveTo>
                  <a:lnTo>
                    <a:pt x="12474448" y="0"/>
                  </a:lnTo>
                  <a:lnTo>
                    <a:pt x="12474448" y="7106793"/>
                  </a:lnTo>
                  <a:lnTo>
                    <a:pt x="0" y="7106793"/>
                  </a:lnTo>
                  <a:lnTo>
                    <a:pt x="0" y="0"/>
                  </a:lnTo>
                  <a:close/>
                </a:path>
              </a:pathLst>
            </a:custGeom>
            <a:blipFill>
              <a:blip r:embed="rId4"/>
              <a:stretch>
                <a:fillRect/>
              </a:stretch>
            </a:blipFill>
          </p:spPr>
          <p:txBody>
            <a:bodyPr/>
            <a:lstStyle/>
            <a:p>
              <a:endParaRPr lang="en-PT"/>
            </a:p>
          </p:txBody>
        </p:sp>
      </p:grpSp>
      <p:sp>
        <p:nvSpPr>
          <p:cNvPr id="9" name="TextBox 9"/>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STACKING</a:t>
            </a:r>
          </a:p>
        </p:txBody>
      </p:sp>
      <p:sp>
        <p:nvSpPr>
          <p:cNvPr id="4" name="TextBox 4"/>
          <p:cNvSpPr txBox="1"/>
          <p:nvPr/>
        </p:nvSpPr>
        <p:spPr>
          <a:xfrm>
            <a:off x="1524000" y="2742638"/>
            <a:ext cx="15499563" cy="531495"/>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In practice this is done in two steps:</a:t>
            </a:r>
          </a:p>
        </p:txBody>
      </p:sp>
      <p:grpSp>
        <p:nvGrpSpPr>
          <p:cNvPr id="5" name="Group 5"/>
          <p:cNvGrpSpPr/>
          <p:nvPr/>
        </p:nvGrpSpPr>
        <p:grpSpPr>
          <a:xfrm>
            <a:off x="0" y="4051442"/>
            <a:ext cx="18977243" cy="6235558"/>
            <a:chOff x="0" y="0"/>
            <a:chExt cx="25302990" cy="8314077"/>
          </a:xfrm>
        </p:grpSpPr>
        <p:sp>
          <p:nvSpPr>
            <p:cNvPr id="6" name="Freeform 6"/>
            <p:cNvSpPr/>
            <p:nvPr/>
          </p:nvSpPr>
          <p:spPr>
            <a:xfrm>
              <a:off x="0" y="0"/>
              <a:ext cx="25302882" cy="8314077"/>
            </a:xfrm>
            <a:custGeom>
              <a:avLst/>
              <a:gdLst/>
              <a:ahLst/>
              <a:cxnLst/>
              <a:rect l="l" t="t" r="r" b="b"/>
              <a:pathLst>
                <a:path w="25302882" h="8314077">
                  <a:moveTo>
                    <a:pt x="0" y="0"/>
                  </a:moveTo>
                  <a:lnTo>
                    <a:pt x="25302882" y="0"/>
                  </a:lnTo>
                  <a:lnTo>
                    <a:pt x="25302882" y="8314077"/>
                  </a:lnTo>
                  <a:lnTo>
                    <a:pt x="0" y="8314077"/>
                  </a:lnTo>
                  <a:close/>
                </a:path>
              </a:pathLst>
            </a:custGeom>
            <a:solidFill>
              <a:srgbClr val="EEEEEE"/>
            </a:solidFill>
          </p:spPr>
          <p:txBody>
            <a:bodyPr/>
            <a:lstStyle/>
            <a:p>
              <a:endParaRPr lang="en-PT"/>
            </a:p>
          </p:txBody>
        </p:sp>
      </p:grpSp>
      <p:sp>
        <p:nvSpPr>
          <p:cNvPr id="7" name="TextBox 7"/>
          <p:cNvSpPr txBox="1"/>
          <p:nvPr/>
        </p:nvSpPr>
        <p:spPr>
          <a:xfrm>
            <a:off x="12647617" y="4870667"/>
            <a:ext cx="4611683" cy="4198620"/>
          </a:xfrm>
          <a:prstGeom prst="rect">
            <a:avLst/>
          </a:prstGeom>
        </p:spPr>
        <p:txBody>
          <a:bodyPr lIns="0" tIns="0" rIns="0" bIns="0" rtlCol="0" anchor="t">
            <a:spAutoFit/>
          </a:bodyPr>
          <a:lstStyle/>
          <a:p>
            <a:pPr algn="l">
              <a:lnSpc>
                <a:spcPts val="4140"/>
              </a:lnSpc>
            </a:pPr>
            <a:r>
              <a:rPr lang="en-US" sz="3000">
                <a:solidFill>
                  <a:srgbClr val="212121"/>
                </a:solidFill>
                <a:latin typeface="Poppins Bold"/>
                <a:ea typeface="Poppins Bold"/>
                <a:cs typeface="Poppins Bold"/>
                <a:sym typeface="Poppins Bold"/>
              </a:rPr>
              <a:t>From your training dataset, leave out a subset to then be used to train the blending algorithm.</a:t>
            </a:r>
          </a:p>
          <a:p>
            <a:pPr algn="l">
              <a:lnSpc>
                <a:spcPts val="4140"/>
              </a:lnSpc>
            </a:pPr>
            <a:r>
              <a:rPr lang="en-US" sz="3000">
                <a:solidFill>
                  <a:srgbClr val="212121"/>
                </a:solidFill>
                <a:latin typeface="Poppins Bold"/>
                <a:ea typeface="Poppins Bold"/>
                <a:cs typeface="Poppins Bold"/>
                <a:sym typeface="Poppins Bold"/>
              </a:rPr>
              <a:t>Perform your usual training</a:t>
            </a:r>
          </a:p>
          <a:p>
            <a:pPr algn="l">
              <a:lnSpc>
                <a:spcPts val="4140"/>
              </a:lnSpc>
            </a:pPr>
            <a:endParaRPr lang="en-US" sz="3000">
              <a:solidFill>
                <a:srgbClr val="212121"/>
              </a:solidFill>
              <a:latin typeface="Poppins Bold"/>
              <a:ea typeface="Poppins Bold"/>
              <a:cs typeface="Poppins Bold"/>
              <a:sym typeface="Poppins Bold"/>
            </a:endParaRPr>
          </a:p>
        </p:txBody>
      </p:sp>
      <p:grpSp>
        <p:nvGrpSpPr>
          <p:cNvPr id="8" name="Group 8"/>
          <p:cNvGrpSpPr/>
          <p:nvPr/>
        </p:nvGrpSpPr>
        <p:grpSpPr>
          <a:xfrm>
            <a:off x="1524000" y="4757854"/>
            <a:ext cx="10531407" cy="4500446"/>
            <a:chOff x="0" y="0"/>
            <a:chExt cx="14041876" cy="6000595"/>
          </a:xfrm>
        </p:grpSpPr>
        <p:sp>
          <p:nvSpPr>
            <p:cNvPr id="9" name="Freeform 9"/>
            <p:cNvSpPr/>
            <p:nvPr/>
          </p:nvSpPr>
          <p:spPr>
            <a:xfrm>
              <a:off x="0" y="0"/>
              <a:ext cx="14041882" cy="6000623"/>
            </a:xfrm>
            <a:custGeom>
              <a:avLst/>
              <a:gdLst/>
              <a:ahLst/>
              <a:cxnLst/>
              <a:rect l="l" t="t" r="r" b="b"/>
              <a:pathLst>
                <a:path w="14041882" h="6000623">
                  <a:moveTo>
                    <a:pt x="0" y="0"/>
                  </a:moveTo>
                  <a:lnTo>
                    <a:pt x="14041882" y="0"/>
                  </a:lnTo>
                  <a:lnTo>
                    <a:pt x="14041882" y="6000623"/>
                  </a:lnTo>
                  <a:lnTo>
                    <a:pt x="0" y="6000623"/>
                  </a:lnTo>
                  <a:lnTo>
                    <a:pt x="0" y="0"/>
                  </a:lnTo>
                  <a:close/>
                </a:path>
              </a:pathLst>
            </a:custGeom>
            <a:blipFill>
              <a:blip r:embed="rId4"/>
              <a:stretch>
                <a:fillRect/>
              </a:stretch>
            </a:blipFill>
          </p:spPr>
          <p:txBody>
            <a:bodyPr/>
            <a:lstStyle/>
            <a:p>
              <a:endParaRPr lang="en-PT"/>
            </a:p>
          </p:txBody>
        </p:sp>
      </p:grpSp>
      <p:sp>
        <p:nvSpPr>
          <p:cNvPr id="10" name="TextBox 10"/>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STACKING</a:t>
            </a:r>
          </a:p>
        </p:txBody>
      </p:sp>
      <p:sp>
        <p:nvSpPr>
          <p:cNvPr id="4" name="TextBox 4"/>
          <p:cNvSpPr txBox="1"/>
          <p:nvPr/>
        </p:nvSpPr>
        <p:spPr>
          <a:xfrm>
            <a:off x="1524000" y="2742638"/>
            <a:ext cx="15499563" cy="531495"/>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In practice this is done in two steps:</a:t>
            </a:r>
          </a:p>
        </p:txBody>
      </p:sp>
      <p:grpSp>
        <p:nvGrpSpPr>
          <p:cNvPr id="5" name="Group 5"/>
          <p:cNvGrpSpPr/>
          <p:nvPr/>
        </p:nvGrpSpPr>
        <p:grpSpPr>
          <a:xfrm>
            <a:off x="0" y="3626845"/>
            <a:ext cx="18977243" cy="6660155"/>
            <a:chOff x="0" y="0"/>
            <a:chExt cx="25302990" cy="8880206"/>
          </a:xfrm>
        </p:grpSpPr>
        <p:sp>
          <p:nvSpPr>
            <p:cNvPr id="6" name="Freeform 6"/>
            <p:cNvSpPr/>
            <p:nvPr/>
          </p:nvSpPr>
          <p:spPr>
            <a:xfrm>
              <a:off x="0" y="0"/>
              <a:ext cx="25302882" cy="8880207"/>
            </a:xfrm>
            <a:custGeom>
              <a:avLst/>
              <a:gdLst/>
              <a:ahLst/>
              <a:cxnLst/>
              <a:rect l="l" t="t" r="r" b="b"/>
              <a:pathLst>
                <a:path w="25302882" h="8880207">
                  <a:moveTo>
                    <a:pt x="0" y="0"/>
                  </a:moveTo>
                  <a:lnTo>
                    <a:pt x="25302882" y="0"/>
                  </a:lnTo>
                  <a:lnTo>
                    <a:pt x="25302882" y="8880207"/>
                  </a:lnTo>
                  <a:lnTo>
                    <a:pt x="0" y="8880207"/>
                  </a:lnTo>
                  <a:close/>
                </a:path>
              </a:pathLst>
            </a:custGeom>
            <a:solidFill>
              <a:srgbClr val="EEEEEE"/>
            </a:solidFill>
          </p:spPr>
          <p:txBody>
            <a:bodyPr/>
            <a:lstStyle/>
            <a:p>
              <a:endParaRPr lang="en-PT"/>
            </a:p>
          </p:txBody>
        </p:sp>
      </p:grpSp>
      <p:sp>
        <p:nvSpPr>
          <p:cNvPr id="7" name="TextBox 7"/>
          <p:cNvSpPr txBox="1"/>
          <p:nvPr/>
        </p:nvSpPr>
        <p:spPr>
          <a:xfrm>
            <a:off x="11121174" y="4347999"/>
            <a:ext cx="6370728" cy="5246370"/>
          </a:xfrm>
          <a:prstGeom prst="rect">
            <a:avLst/>
          </a:prstGeom>
        </p:spPr>
        <p:txBody>
          <a:bodyPr lIns="0" tIns="0" rIns="0" bIns="0" rtlCol="0" anchor="t">
            <a:spAutoFit/>
          </a:bodyPr>
          <a:lstStyle/>
          <a:p>
            <a:pPr algn="l">
              <a:lnSpc>
                <a:spcPts val="4140"/>
              </a:lnSpc>
            </a:pPr>
            <a:r>
              <a:rPr lang="en-US" sz="3000">
                <a:solidFill>
                  <a:srgbClr val="212121"/>
                </a:solidFill>
                <a:latin typeface="Poppins Bold"/>
                <a:ea typeface="Poppins Bold"/>
                <a:cs typeface="Poppins Bold"/>
                <a:sym typeface="Poppins Bold"/>
              </a:rPr>
              <a:t>Use the second subset that the trained weak predictors have never seen before to make them make predictions.</a:t>
            </a:r>
          </a:p>
          <a:p>
            <a:pPr algn="l">
              <a:lnSpc>
                <a:spcPts val="4140"/>
              </a:lnSpc>
            </a:pPr>
            <a:endParaRPr lang="en-US" sz="3000">
              <a:solidFill>
                <a:srgbClr val="212121"/>
              </a:solidFill>
              <a:latin typeface="Poppins Bold"/>
              <a:ea typeface="Poppins Bold"/>
              <a:cs typeface="Poppins Bold"/>
              <a:sym typeface="Poppins Bold"/>
            </a:endParaRPr>
          </a:p>
          <a:p>
            <a:pPr algn="l">
              <a:lnSpc>
                <a:spcPts val="4140"/>
              </a:lnSpc>
            </a:pPr>
            <a:r>
              <a:rPr lang="en-US" sz="3000">
                <a:solidFill>
                  <a:srgbClr val="212121"/>
                </a:solidFill>
                <a:latin typeface="Poppins Bold"/>
                <a:ea typeface="Poppins Bold"/>
                <a:cs typeface="Poppins Bold"/>
                <a:sym typeface="Poppins Bold"/>
              </a:rPr>
              <a:t>Finally with these predictions a final belding algorithm will be trained to find the best way to combine the predictions</a:t>
            </a:r>
          </a:p>
          <a:p>
            <a:pPr algn="l">
              <a:lnSpc>
                <a:spcPts val="4140"/>
              </a:lnSpc>
            </a:pPr>
            <a:endParaRPr lang="en-US" sz="3000">
              <a:solidFill>
                <a:srgbClr val="212121"/>
              </a:solidFill>
              <a:latin typeface="Poppins Bold"/>
              <a:ea typeface="Poppins Bold"/>
              <a:cs typeface="Poppins Bold"/>
              <a:sym typeface="Poppins Bold"/>
            </a:endParaRPr>
          </a:p>
        </p:txBody>
      </p:sp>
      <p:grpSp>
        <p:nvGrpSpPr>
          <p:cNvPr id="8" name="Group 8"/>
          <p:cNvGrpSpPr/>
          <p:nvPr/>
        </p:nvGrpSpPr>
        <p:grpSpPr>
          <a:xfrm>
            <a:off x="585068" y="3901532"/>
            <a:ext cx="9903826" cy="6215505"/>
            <a:chOff x="0" y="0"/>
            <a:chExt cx="13205101" cy="8287340"/>
          </a:xfrm>
        </p:grpSpPr>
        <p:sp>
          <p:nvSpPr>
            <p:cNvPr id="9" name="Freeform 9"/>
            <p:cNvSpPr/>
            <p:nvPr/>
          </p:nvSpPr>
          <p:spPr>
            <a:xfrm>
              <a:off x="0" y="0"/>
              <a:ext cx="13205079" cy="8287385"/>
            </a:xfrm>
            <a:custGeom>
              <a:avLst/>
              <a:gdLst/>
              <a:ahLst/>
              <a:cxnLst/>
              <a:rect l="l" t="t" r="r" b="b"/>
              <a:pathLst>
                <a:path w="13205079" h="8287385">
                  <a:moveTo>
                    <a:pt x="0" y="0"/>
                  </a:moveTo>
                  <a:lnTo>
                    <a:pt x="13205079" y="0"/>
                  </a:lnTo>
                  <a:lnTo>
                    <a:pt x="13205079" y="8287385"/>
                  </a:lnTo>
                  <a:lnTo>
                    <a:pt x="0" y="8287385"/>
                  </a:lnTo>
                  <a:lnTo>
                    <a:pt x="0" y="0"/>
                  </a:lnTo>
                  <a:close/>
                </a:path>
              </a:pathLst>
            </a:custGeom>
            <a:blipFill>
              <a:blip r:embed="rId4"/>
              <a:stretch>
                <a:fillRect/>
              </a:stretch>
            </a:blipFill>
          </p:spPr>
          <p:txBody>
            <a:bodyPr/>
            <a:lstStyle/>
            <a:p>
              <a:endParaRPr lang="en-PT"/>
            </a:p>
          </p:txBody>
        </p:sp>
      </p:grpSp>
      <p:sp>
        <p:nvSpPr>
          <p:cNvPr id="10" name="TextBox 10"/>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7728585"/>
            <a:ext cx="18288000" cy="4315709"/>
            <a:chOff x="0" y="0"/>
            <a:chExt cx="2833290" cy="668616"/>
          </a:xfrm>
        </p:grpSpPr>
        <p:sp>
          <p:nvSpPr>
            <p:cNvPr id="4" name="Freeform 4"/>
            <p:cNvSpPr/>
            <p:nvPr/>
          </p:nvSpPr>
          <p:spPr>
            <a:xfrm>
              <a:off x="0" y="0"/>
              <a:ext cx="2833290" cy="668616"/>
            </a:xfrm>
            <a:custGeom>
              <a:avLst/>
              <a:gdLst/>
              <a:ahLst/>
              <a:cxnLst/>
              <a:rect l="l" t="t" r="r" b="b"/>
              <a:pathLst>
                <a:path w="2833290" h="668616">
                  <a:moveTo>
                    <a:pt x="0" y="0"/>
                  </a:moveTo>
                  <a:lnTo>
                    <a:pt x="2833290" y="0"/>
                  </a:lnTo>
                  <a:lnTo>
                    <a:pt x="2833290" y="668616"/>
                  </a:lnTo>
                  <a:lnTo>
                    <a:pt x="0" y="668616"/>
                  </a:lnTo>
                  <a:close/>
                </a:path>
              </a:pathLst>
            </a:custGeom>
            <a:blipFill>
              <a:blip r:embed="rId4"/>
              <a:stretch>
                <a:fillRect t="-136644" b="-1717"/>
              </a:stretch>
            </a:blipFill>
          </p:spPr>
          <p:txBody>
            <a:bodyPr/>
            <a:lstStyle/>
            <a:p>
              <a:endParaRPr lang="en-PT"/>
            </a:p>
          </p:txBody>
        </p:sp>
      </p:grpSp>
      <p:sp>
        <p:nvSpPr>
          <p:cNvPr id="5" name="TextBox 5"/>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VOTING CLASSIFIERS</a:t>
            </a:r>
          </a:p>
        </p:txBody>
      </p:sp>
      <p:sp>
        <p:nvSpPr>
          <p:cNvPr id="6" name="TextBox 6"/>
          <p:cNvSpPr txBox="1"/>
          <p:nvPr/>
        </p:nvSpPr>
        <p:spPr>
          <a:xfrm>
            <a:off x="1524000" y="2482215"/>
            <a:ext cx="15499563" cy="5246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when can this go wrong?</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Well, this is a great voting system if all algorithms are </a:t>
            </a:r>
            <a:r>
              <a:rPr lang="en-US" sz="3000">
                <a:solidFill>
                  <a:srgbClr val="2DC5FA"/>
                </a:solidFill>
                <a:latin typeface="Poppins"/>
                <a:ea typeface="Poppins"/>
                <a:cs typeface="Poppins"/>
                <a:sym typeface="Poppins"/>
              </a:rPr>
              <a:t>truly independent of each other</a:t>
            </a:r>
            <a:r>
              <a:rPr lang="en-US" sz="3000">
                <a:solidFill>
                  <a:srgbClr val="1B1918"/>
                </a:solidFill>
                <a:latin typeface="Poppins"/>
                <a:ea typeface="Poppins"/>
                <a:cs typeface="Poppins"/>
                <a:sym typeface="Poppins"/>
              </a:rPr>
              <a:t> and will not tend to overfit in the same way or have the same weaknesses.</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If they are not independent, you are simply giving more weight to inaccurate predictions.</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hence the importance of having </a:t>
            </a:r>
            <a:r>
              <a:rPr lang="en-US" sz="3000">
                <a:solidFill>
                  <a:srgbClr val="2DC5FA"/>
                </a:solidFill>
                <a:latin typeface="Poppins"/>
                <a:ea typeface="Poppins"/>
                <a:cs typeface="Poppins"/>
                <a:sym typeface="Poppins"/>
              </a:rPr>
              <a:t>diverse classifiers</a:t>
            </a:r>
          </a:p>
          <a:p>
            <a:pPr algn="l">
              <a:lnSpc>
                <a:spcPts val="4140"/>
              </a:lnSpc>
            </a:pPr>
            <a:endParaRPr lang="en-US" sz="3000">
              <a:solidFill>
                <a:srgbClr val="2DC5FA"/>
              </a:solidFill>
              <a:latin typeface="Poppins"/>
              <a:ea typeface="Poppins"/>
              <a:cs typeface="Poppins"/>
              <a:sym typeface="Poppins"/>
            </a:endParaRPr>
          </a:p>
        </p:txBody>
      </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7728585"/>
            <a:ext cx="18288000" cy="4315709"/>
            <a:chOff x="0" y="0"/>
            <a:chExt cx="2833290" cy="668616"/>
          </a:xfrm>
        </p:grpSpPr>
        <p:sp>
          <p:nvSpPr>
            <p:cNvPr id="4" name="Freeform 4"/>
            <p:cNvSpPr/>
            <p:nvPr/>
          </p:nvSpPr>
          <p:spPr>
            <a:xfrm>
              <a:off x="0" y="0"/>
              <a:ext cx="2833290" cy="668616"/>
            </a:xfrm>
            <a:custGeom>
              <a:avLst/>
              <a:gdLst/>
              <a:ahLst/>
              <a:cxnLst/>
              <a:rect l="l" t="t" r="r" b="b"/>
              <a:pathLst>
                <a:path w="2833290" h="668616">
                  <a:moveTo>
                    <a:pt x="0" y="0"/>
                  </a:moveTo>
                  <a:lnTo>
                    <a:pt x="2833290" y="0"/>
                  </a:lnTo>
                  <a:lnTo>
                    <a:pt x="2833290" y="668616"/>
                  </a:lnTo>
                  <a:lnTo>
                    <a:pt x="0" y="668616"/>
                  </a:lnTo>
                  <a:close/>
                </a:path>
              </a:pathLst>
            </a:custGeom>
            <a:blipFill>
              <a:blip r:embed="rId4"/>
              <a:stretch>
                <a:fillRect t="-136644" b="-1717"/>
              </a:stretch>
            </a:blipFill>
          </p:spPr>
          <p:txBody>
            <a:bodyPr/>
            <a:lstStyle/>
            <a:p>
              <a:endParaRPr lang="en-PT"/>
            </a:p>
          </p:txBody>
        </p:sp>
      </p:grpSp>
      <p:sp>
        <p:nvSpPr>
          <p:cNvPr id="5" name="TextBox 5"/>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BAGGING AND PASTING</a:t>
            </a:r>
          </a:p>
        </p:txBody>
      </p:sp>
      <p:sp>
        <p:nvSpPr>
          <p:cNvPr id="6" name="TextBox 6"/>
          <p:cNvSpPr txBox="1"/>
          <p:nvPr/>
        </p:nvSpPr>
        <p:spPr>
          <a:xfrm>
            <a:off x="1524000" y="2482215"/>
            <a:ext cx="15499563" cy="4722495"/>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So how can we make sure that we create independent classifiers?</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One way is to always </a:t>
            </a:r>
            <a:r>
              <a:rPr lang="en-US" sz="3000">
                <a:solidFill>
                  <a:srgbClr val="2DC5FA"/>
                </a:solidFill>
                <a:latin typeface="Poppins"/>
                <a:ea typeface="Poppins"/>
                <a:cs typeface="Poppins"/>
                <a:sym typeface="Poppins"/>
              </a:rPr>
              <a:t>use the same algorithm </a:t>
            </a:r>
            <a:r>
              <a:rPr lang="en-US" sz="3000">
                <a:solidFill>
                  <a:srgbClr val="1B1918"/>
                </a:solidFill>
                <a:latin typeface="Poppins"/>
                <a:ea typeface="Poppins"/>
                <a:cs typeface="Poppins"/>
                <a:sym typeface="Poppins"/>
              </a:rPr>
              <a:t>but then train it on a different random sample of the training dataset.</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Bagging - When random sample is taken with replacement</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Pasting - When random sample is taken without replacement</a:t>
            </a:r>
          </a:p>
          <a:p>
            <a:pPr algn="l">
              <a:lnSpc>
                <a:spcPts val="4140"/>
              </a:lnSpc>
            </a:pPr>
            <a:endParaRPr lang="en-US" sz="3000">
              <a:solidFill>
                <a:srgbClr val="1B1918"/>
              </a:solidFill>
              <a:latin typeface="Poppins"/>
              <a:ea typeface="Poppins"/>
              <a:cs typeface="Poppins"/>
              <a:sym typeface="Poppins"/>
            </a:endParaRPr>
          </a:p>
        </p:txBody>
      </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0523940" y="0"/>
            <a:ext cx="7764060" cy="12044294"/>
            <a:chOff x="0" y="0"/>
            <a:chExt cx="1202856" cy="1865976"/>
          </a:xfrm>
        </p:grpSpPr>
        <p:sp>
          <p:nvSpPr>
            <p:cNvPr id="4" name="Freeform 4"/>
            <p:cNvSpPr/>
            <p:nvPr/>
          </p:nvSpPr>
          <p:spPr>
            <a:xfrm>
              <a:off x="0" y="0"/>
              <a:ext cx="1202856" cy="1865976"/>
            </a:xfrm>
            <a:custGeom>
              <a:avLst/>
              <a:gdLst/>
              <a:ahLst/>
              <a:cxnLst/>
              <a:rect l="l" t="t" r="r" b="b"/>
              <a:pathLst>
                <a:path w="1202856" h="1865976">
                  <a:moveTo>
                    <a:pt x="0" y="0"/>
                  </a:moveTo>
                  <a:lnTo>
                    <a:pt x="1202856" y="0"/>
                  </a:lnTo>
                  <a:lnTo>
                    <a:pt x="1202856" y="1865976"/>
                  </a:lnTo>
                  <a:lnTo>
                    <a:pt x="0" y="1865976"/>
                  </a:lnTo>
                  <a:close/>
                </a:path>
              </a:pathLst>
            </a:custGeom>
            <a:blipFill>
              <a:blip r:embed="rId4"/>
              <a:stretch>
                <a:fillRect l="-360" r="-132478"/>
              </a:stretch>
            </a:blipFill>
          </p:spPr>
          <p:txBody>
            <a:bodyPr/>
            <a:lstStyle/>
            <a:p>
              <a:endParaRPr lang="en-PT"/>
            </a:p>
          </p:txBody>
        </p:sp>
      </p:grpSp>
      <p:sp>
        <p:nvSpPr>
          <p:cNvPr id="5" name="Freeform 5"/>
          <p:cNvSpPr/>
          <p:nvPr/>
        </p:nvSpPr>
        <p:spPr>
          <a:xfrm>
            <a:off x="1464297" y="3288866"/>
            <a:ext cx="9059643" cy="4670914"/>
          </a:xfrm>
          <a:custGeom>
            <a:avLst/>
            <a:gdLst/>
            <a:ahLst/>
            <a:cxnLst/>
            <a:rect l="l" t="t" r="r" b="b"/>
            <a:pathLst>
              <a:path w="9059643" h="4670914">
                <a:moveTo>
                  <a:pt x="0" y="0"/>
                </a:moveTo>
                <a:lnTo>
                  <a:pt x="9059643" y="0"/>
                </a:lnTo>
                <a:lnTo>
                  <a:pt x="9059643" y="4670915"/>
                </a:lnTo>
                <a:lnTo>
                  <a:pt x="0" y="4670915"/>
                </a:lnTo>
                <a:lnTo>
                  <a:pt x="0" y="0"/>
                </a:lnTo>
                <a:close/>
              </a:path>
            </a:pathLst>
          </a:custGeom>
          <a:blipFill>
            <a:blip r:embed="rId5"/>
            <a:stretch>
              <a:fillRect/>
            </a:stretch>
          </a:blipFill>
        </p:spPr>
        <p:txBody>
          <a:bodyPr/>
          <a:lstStyle/>
          <a:p>
            <a:endParaRPr lang="en-PT"/>
          </a:p>
        </p:txBody>
      </p:sp>
      <p:sp>
        <p:nvSpPr>
          <p:cNvPr id="6" name="TextBox 6"/>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BAGGING AND PASTING</a:t>
            </a:r>
          </a:p>
        </p:txBody>
      </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2604939"/>
            <a:ext cx="18977243" cy="7682061"/>
            <a:chOff x="0" y="0"/>
            <a:chExt cx="25302990" cy="10242749"/>
          </a:xfrm>
        </p:grpSpPr>
        <p:sp>
          <p:nvSpPr>
            <p:cNvPr id="4" name="Freeform 4"/>
            <p:cNvSpPr/>
            <p:nvPr/>
          </p:nvSpPr>
          <p:spPr>
            <a:xfrm>
              <a:off x="0" y="0"/>
              <a:ext cx="25302882" cy="10242748"/>
            </a:xfrm>
            <a:custGeom>
              <a:avLst/>
              <a:gdLst/>
              <a:ahLst/>
              <a:cxnLst/>
              <a:rect l="l" t="t" r="r" b="b"/>
              <a:pathLst>
                <a:path w="25302882" h="10242748">
                  <a:moveTo>
                    <a:pt x="0" y="0"/>
                  </a:moveTo>
                  <a:lnTo>
                    <a:pt x="25302882" y="0"/>
                  </a:lnTo>
                  <a:lnTo>
                    <a:pt x="25302882" y="10242748"/>
                  </a:lnTo>
                  <a:lnTo>
                    <a:pt x="0" y="10242748"/>
                  </a:lnTo>
                  <a:close/>
                </a:path>
              </a:pathLst>
            </a:custGeom>
            <a:solidFill>
              <a:srgbClr val="EEEEEE"/>
            </a:solidFill>
          </p:spPr>
          <p:txBody>
            <a:bodyPr/>
            <a:lstStyle/>
            <a:p>
              <a:endParaRPr lang="en-PT"/>
            </a:p>
          </p:txBody>
        </p:sp>
      </p:grpSp>
      <p:sp>
        <p:nvSpPr>
          <p:cNvPr id="5" name="TextBox 5"/>
          <p:cNvSpPr txBox="1"/>
          <p:nvPr/>
        </p:nvSpPr>
        <p:spPr>
          <a:xfrm>
            <a:off x="12674482" y="4611769"/>
            <a:ext cx="5257035" cy="3150870"/>
          </a:xfrm>
          <a:prstGeom prst="rect">
            <a:avLst/>
          </a:prstGeom>
        </p:spPr>
        <p:txBody>
          <a:bodyPr lIns="0" tIns="0" rIns="0" bIns="0" rtlCol="0" anchor="t">
            <a:spAutoFit/>
          </a:bodyPr>
          <a:lstStyle/>
          <a:p>
            <a:pPr algn="l">
              <a:lnSpc>
                <a:spcPts val="4140"/>
              </a:lnSpc>
            </a:pPr>
            <a:r>
              <a:rPr lang="en-US" sz="3000">
                <a:solidFill>
                  <a:srgbClr val="212121"/>
                </a:solidFill>
                <a:latin typeface="Poppins Bold"/>
                <a:ea typeface="Poppins Bold"/>
                <a:cs typeface="Poppins Bold"/>
                <a:sym typeface="Poppins Bold"/>
              </a:rPr>
              <a:t>Each individual predictor has a higher bias than if it were trained on the original training set, but the final aggregation reduces the overall bias</a:t>
            </a:r>
          </a:p>
        </p:txBody>
      </p:sp>
      <p:grpSp>
        <p:nvGrpSpPr>
          <p:cNvPr id="6" name="Group 6"/>
          <p:cNvGrpSpPr/>
          <p:nvPr/>
        </p:nvGrpSpPr>
        <p:grpSpPr>
          <a:xfrm>
            <a:off x="1524000" y="3950408"/>
            <a:ext cx="10523771" cy="5481131"/>
            <a:chOff x="0" y="0"/>
            <a:chExt cx="14031695" cy="7308175"/>
          </a:xfrm>
        </p:grpSpPr>
        <p:sp>
          <p:nvSpPr>
            <p:cNvPr id="7" name="Freeform 7"/>
            <p:cNvSpPr/>
            <p:nvPr/>
          </p:nvSpPr>
          <p:spPr>
            <a:xfrm>
              <a:off x="0" y="0"/>
              <a:ext cx="14031722" cy="7308215"/>
            </a:xfrm>
            <a:custGeom>
              <a:avLst/>
              <a:gdLst/>
              <a:ahLst/>
              <a:cxnLst/>
              <a:rect l="l" t="t" r="r" b="b"/>
              <a:pathLst>
                <a:path w="14031722" h="7308215">
                  <a:moveTo>
                    <a:pt x="0" y="0"/>
                  </a:moveTo>
                  <a:lnTo>
                    <a:pt x="14031722" y="0"/>
                  </a:lnTo>
                  <a:lnTo>
                    <a:pt x="14031722" y="7308215"/>
                  </a:lnTo>
                  <a:lnTo>
                    <a:pt x="0" y="7308215"/>
                  </a:lnTo>
                  <a:lnTo>
                    <a:pt x="0" y="0"/>
                  </a:lnTo>
                  <a:close/>
                </a:path>
              </a:pathLst>
            </a:custGeom>
            <a:blipFill>
              <a:blip r:embed="rId4"/>
              <a:stretch>
                <a:fillRect/>
              </a:stretch>
            </a:blipFill>
          </p:spPr>
          <p:txBody>
            <a:bodyPr/>
            <a:lstStyle/>
            <a:p>
              <a:endParaRPr lang="en-PT"/>
            </a:p>
          </p:txBody>
        </p:sp>
      </p:grpSp>
      <p:sp>
        <p:nvSpPr>
          <p:cNvPr id="8" name="TextBox 8"/>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
        <p:nvSpPr>
          <p:cNvPr id="9" name="TextBox 9"/>
          <p:cNvSpPr txBox="1"/>
          <p:nvPr/>
        </p:nvSpPr>
        <p:spPr>
          <a:xfrm>
            <a:off x="1504671" y="1095375"/>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BAGGING AND PASTING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04671" y="1095375"/>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BAGGING AND PASTING</a:t>
            </a:r>
          </a:p>
        </p:txBody>
      </p:sp>
      <p:grpSp>
        <p:nvGrpSpPr>
          <p:cNvPr id="4" name="Group 4"/>
          <p:cNvGrpSpPr/>
          <p:nvPr/>
        </p:nvGrpSpPr>
        <p:grpSpPr>
          <a:xfrm>
            <a:off x="0" y="2604939"/>
            <a:ext cx="18977243" cy="7682061"/>
            <a:chOff x="0" y="0"/>
            <a:chExt cx="25302990" cy="10242749"/>
          </a:xfrm>
        </p:grpSpPr>
        <p:sp>
          <p:nvSpPr>
            <p:cNvPr id="5" name="Freeform 5"/>
            <p:cNvSpPr/>
            <p:nvPr/>
          </p:nvSpPr>
          <p:spPr>
            <a:xfrm>
              <a:off x="0" y="0"/>
              <a:ext cx="25302882" cy="10242748"/>
            </a:xfrm>
            <a:custGeom>
              <a:avLst/>
              <a:gdLst/>
              <a:ahLst/>
              <a:cxnLst/>
              <a:rect l="l" t="t" r="r" b="b"/>
              <a:pathLst>
                <a:path w="25302882" h="10242748">
                  <a:moveTo>
                    <a:pt x="0" y="0"/>
                  </a:moveTo>
                  <a:lnTo>
                    <a:pt x="25302882" y="0"/>
                  </a:lnTo>
                  <a:lnTo>
                    <a:pt x="25302882" y="10242748"/>
                  </a:lnTo>
                  <a:lnTo>
                    <a:pt x="0" y="10242748"/>
                  </a:lnTo>
                  <a:close/>
                </a:path>
              </a:pathLst>
            </a:custGeom>
            <a:solidFill>
              <a:srgbClr val="EEEEEE"/>
            </a:solidFill>
          </p:spPr>
          <p:txBody>
            <a:bodyPr/>
            <a:lstStyle/>
            <a:p>
              <a:endParaRPr lang="en-PT"/>
            </a:p>
          </p:txBody>
        </p:sp>
      </p:grpSp>
      <p:sp>
        <p:nvSpPr>
          <p:cNvPr id="6" name="TextBox 6"/>
          <p:cNvSpPr txBox="1"/>
          <p:nvPr/>
        </p:nvSpPr>
        <p:spPr>
          <a:xfrm>
            <a:off x="12674482" y="4611769"/>
            <a:ext cx="5257035" cy="3150870"/>
          </a:xfrm>
          <a:prstGeom prst="rect">
            <a:avLst/>
          </a:prstGeom>
        </p:spPr>
        <p:txBody>
          <a:bodyPr lIns="0" tIns="0" rIns="0" bIns="0" rtlCol="0" anchor="t">
            <a:spAutoFit/>
          </a:bodyPr>
          <a:lstStyle/>
          <a:p>
            <a:pPr algn="l">
              <a:lnSpc>
                <a:spcPts val="4140"/>
              </a:lnSpc>
            </a:pPr>
            <a:r>
              <a:rPr lang="en-US" sz="3000">
                <a:solidFill>
                  <a:srgbClr val="212121"/>
                </a:solidFill>
                <a:latin typeface="Poppins Bold"/>
                <a:ea typeface="Poppins Bold"/>
                <a:cs typeface="Poppins Bold"/>
                <a:sym typeface="Poppins Bold"/>
              </a:rPr>
              <a:t>Each individual predictor has a higher bias than if it were trained on the original training set, but the final aggregation reduces the overall bias</a:t>
            </a:r>
          </a:p>
        </p:txBody>
      </p:sp>
      <p:grpSp>
        <p:nvGrpSpPr>
          <p:cNvPr id="7" name="Group 7"/>
          <p:cNvGrpSpPr/>
          <p:nvPr/>
        </p:nvGrpSpPr>
        <p:grpSpPr>
          <a:xfrm>
            <a:off x="1524000" y="3950408"/>
            <a:ext cx="10523771" cy="5481131"/>
            <a:chOff x="0" y="0"/>
            <a:chExt cx="14031695" cy="7308175"/>
          </a:xfrm>
        </p:grpSpPr>
        <p:sp>
          <p:nvSpPr>
            <p:cNvPr id="8" name="Freeform 8"/>
            <p:cNvSpPr/>
            <p:nvPr/>
          </p:nvSpPr>
          <p:spPr>
            <a:xfrm>
              <a:off x="0" y="0"/>
              <a:ext cx="14031722" cy="7308215"/>
            </a:xfrm>
            <a:custGeom>
              <a:avLst/>
              <a:gdLst/>
              <a:ahLst/>
              <a:cxnLst/>
              <a:rect l="l" t="t" r="r" b="b"/>
              <a:pathLst>
                <a:path w="14031722" h="7308215">
                  <a:moveTo>
                    <a:pt x="0" y="0"/>
                  </a:moveTo>
                  <a:lnTo>
                    <a:pt x="14031722" y="0"/>
                  </a:lnTo>
                  <a:lnTo>
                    <a:pt x="14031722" y="7308215"/>
                  </a:lnTo>
                  <a:lnTo>
                    <a:pt x="0" y="7308215"/>
                  </a:lnTo>
                  <a:lnTo>
                    <a:pt x="0" y="0"/>
                  </a:lnTo>
                  <a:close/>
                </a:path>
              </a:pathLst>
            </a:custGeom>
            <a:blipFill>
              <a:blip r:embed="rId4"/>
              <a:stretch>
                <a:fillRect/>
              </a:stretch>
            </a:blipFill>
          </p:spPr>
          <p:txBody>
            <a:bodyPr/>
            <a:lstStyle/>
            <a:p>
              <a:endParaRPr lang="en-PT"/>
            </a:p>
          </p:txBody>
        </p:sp>
      </p:grpSp>
      <p:sp>
        <p:nvSpPr>
          <p:cNvPr id="9" name="TextBox 9"/>
          <p:cNvSpPr txBox="1"/>
          <p:nvPr/>
        </p:nvSpPr>
        <p:spPr>
          <a:xfrm>
            <a:off x="12674482" y="8111081"/>
            <a:ext cx="5257035" cy="1579245"/>
          </a:xfrm>
          <a:prstGeom prst="rect">
            <a:avLst/>
          </a:prstGeom>
        </p:spPr>
        <p:txBody>
          <a:bodyPr lIns="0" tIns="0" rIns="0" bIns="0" rtlCol="0" anchor="t">
            <a:spAutoFit/>
          </a:bodyPr>
          <a:lstStyle/>
          <a:p>
            <a:pPr algn="l">
              <a:lnSpc>
                <a:spcPts val="4140"/>
              </a:lnSpc>
            </a:pPr>
            <a:r>
              <a:rPr lang="en-US" sz="3000">
                <a:solidFill>
                  <a:srgbClr val="2DC5FA"/>
                </a:solidFill>
                <a:latin typeface="Poppins Bold"/>
                <a:ea typeface="Poppins Bold"/>
                <a:cs typeface="Poppins Bold"/>
                <a:sym typeface="Poppins Bold"/>
              </a:rPr>
              <a:t>can be made very performant if process if parallelized</a:t>
            </a:r>
          </a:p>
        </p:txBody>
      </p:sp>
      <p:sp>
        <p:nvSpPr>
          <p:cNvPr id="10" name="TextBox 10"/>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04671" y="1095375"/>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BAGGING AND PASTING - EXAMPLE</a:t>
            </a:r>
          </a:p>
        </p:txBody>
      </p:sp>
      <p:grpSp>
        <p:nvGrpSpPr>
          <p:cNvPr id="4" name="Group 4"/>
          <p:cNvGrpSpPr/>
          <p:nvPr/>
        </p:nvGrpSpPr>
        <p:grpSpPr>
          <a:xfrm>
            <a:off x="0" y="2835537"/>
            <a:ext cx="18977243" cy="7451463"/>
            <a:chOff x="0" y="0"/>
            <a:chExt cx="25302990" cy="9935283"/>
          </a:xfrm>
        </p:grpSpPr>
        <p:sp>
          <p:nvSpPr>
            <p:cNvPr id="5" name="Freeform 5"/>
            <p:cNvSpPr/>
            <p:nvPr/>
          </p:nvSpPr>
          <p:spPr>
            <a:xfrm>
              <a:off x="0" y="0"/>
              <a:ext cx="25302882" cy="9935283"/>
            </a:xfrm>
            <a:custGeom>
              <a:avLst/>
              <a:gdLst/>
              <a:ahLst/>
              <a:cxnLst/>
              <a:rect l="l" t="t" r="r" b="b"/>
              <a:pathLst>
                <a:path w="25302882" h="9935283">
                  <a:moveTo>
                    <a:pt x="0" y="0"/>
                  </a:moveTo>
                  <a:lnTo>
                    <a:pt x="25302882" y="0"/>
                  </a:lnTo>
                  <a:lnTo>
                    <a:pt x="25302882" y="9935283"/>
                  </a:lnTo>
                  <a:lnTo>
                    <a:pt x="0" y="9935283"/>
                  </a:lnTo>
                  <a:close/>
                </a:path>
              </a:pathLst>
            </a:custGeom>
            <a:solidFill>
              <a:srgbClr val="EEEEEE"/>
            </a:solidFill>
          </p:spPr>
          <p:txBody>
            <a:bodyPr/>
            <a:lstStyle/>
            <a:p>
              <a:endParaRPr lang="en-PT"/>
            </a:p>
          </p:txBody>
        </p:sp>
      </p:grpSp>
      <p:grpSp>
        <p:nvGrpSpPr>
          <p:cNvPr id="6" name="Group 6"/>
          <p:cNvGrpSpPr/>
          <p:nvPr/>
        </p:nvGrpSpPr>
        <p:grpSpPr>
          <a:xfrm>
            <a:off x="1504671" y="3429327"/>
            <a:ext cx="14489660" cy="6159811"/>
            <a:chOff x="0" y="0"/>
            <a:chExt cx="18281910" cy="7771964"/>
          </a:xfrm>
        </p:grpSpPr>
        <p:sp>
          <p:nvSpPr>
            <p:cNvPr id="7" name="Freeform 7"/>
            <p:cNvSpPr/>
            <p:nvPr/>
          </p:nvSpPr>
          <p:spPr>
            <a:xfrm>
              <a:off x="0" y="0"/>
              <a:ext cx="18281875" cy="7772019"/>
            </a:xfrm>
            <a:custGeom>
              <a:avLst/>
              <a:gdLst/>
              <a:ahLst/>
              <a:cxnLst/>
              <a:rect l="l" t="t" r="r" b="b"/>
              <a:pathLst>
                <a:path w="18281875" h="7772019">
                  <a:moveTo>
                    <a:pt x="0" y="0"/>
                  </a:moveTo>
                  <a:lnTo>
                    <a:pt x="18281875" y="0"/>
                  </a:lnTo>
                  <a:lnTo>
                    <a:pt x="18281875" y="7772019"/>
                  </a:lnTo>
                  <a:lnTo>
                    <a:pt x="0" y="7772019"/>
                  </a:lnTo>
                  <a:lnTo>
                    <a:pt x="0" y="0"/>
                  </a:lnTo>
                  <a:close/>
                </a:path>
              </a:pathLst>
            </a:custGeom>
            <a:blipFill>
              <a:blip r:embed="rId4"/>
              <a:stretch>
                <a:fillRect l="-962" r="-962"/>
              </a:stretch>
            </a:blipFill>
          </p:spPr>
          <p:txBody>
            <a:bodyPr/>
            <a:lstStyle/>
            <a:p>
              <a:endParaRPr lang="en-PT"/>
            </a:p>
          </p:txBody>
        </p:sp>
      </p:grpSp>
      <p:sp>
        <p:nvSpPr>
          <p:cNvPr id="8" name="TextBox 8"/>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418137" y="2826606"/>
            <a:ext cx="3422103" cy="2963387"/>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32081" r="-32081"/>
              </a:stretch>
            </a:blipFill>
          </p:spPr>
          <p:txBody>
            <a:bodyPr/>
            <a:lstStyle/>
            <a:p>
              <a:endParaRPr lang="en-PT"/>
            </a:p>
          </p:txBody>
        </p:sp>
      </p:grpSp>
      <p:grpSp>
        <p:nvGrpSpPr>
          <p:cNvPr id="5" name="Group 5"/>
          <p:cNvGrpSpPr/>
          <p:nvPr/>
        </p:nvGrpSpPr>
        <p:grpSpPr>
          <a:xfrm>
            <a:off x="14501306" y="4649545"/>
            <a:ext cx="3422103" cy="2963387"/>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26973" r="-26973"/>
              </a:stretch>
            </a:blipFill>
          </p:spPr>
          <p:txBody>
            <a:bodyPr/>
            <a:lstStyle/>
            <a:p>
              <a:endParaRPr lang="en-PT"/>
            </a:p>
          </p:txBody>
        </p:sp>
      </p:grpSp>
      <p:grpSp>
        <p:nvGrpSpPr>
          <p:cNvPr id="7" name="Group 7"/>
          <p:cNvGrpSpPr/>
          <p:nvPr/>
        </p:nvGrpSpPr>
        <p:grpSpPr>
          <a:xfrm>
            <a:off x="11418137" y="6472483"/>
            <a:ext cx="3422103" cy="2963387"/>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p:spPr>
          <p:txBody>
            <a:bodyPr/>
            <a:lstStyle/>
            <a:p>
              <a:endParaRPr lang="en-PT"/>
            </a:p>
          </p:txBody>
        </p:sp>
      </p:grpSp>
      <p:sp>
        <p:nvSpPr>
          <p:cNvPr id="9" name="TextBox 9"/>
          <p:cNvSpPr txBox="1"/>
          <p:nvPr/>
        </p:nvSpPr>
        <p:spPr>
          <a:xfrm>
            <a:off x="1524000" y="1347937"/>
            <a:ext cx="9245210"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RANDOM PATCHES METHOD</a:t>
            </a:r>
          </a:p>
        </p:txBody>
      </p:sp>
      <p:sp>
        <p:nvSpPr>
          <p:cNvPr id="10" name="TextBox 10"/>
          <p:cNvSpPr txBox="1"/>
          <p:nvPr/>
        </p:nvSpPr>
        <p:spPr>
          <a:xfrm>
            <a:off x="1524000" y="3163665"/>
            <a:ext cx="8974048"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The previous methods randomized the training data used. What else could we randomize?</a:t>
            </a:r>
          </a:p>
        </p:txBody>
      </p:sp>
      <p:sp>
        <p:nvSpPr>
          <p:cNvPr id="11" name="TextBox 11"/>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476875"/>
            <a:ext cx="18977243" cy="4810125"/>
            <a:chOff x="0" y="0"/>
            <a:chExt cx="25302990" cy="6413500"/>
          </a:xfrm>
        </p:grpSpPr>
        <p:sp>
          <p:nvSpPr>
            <p:cNvPr id="4" name="Freeform 4"/>
            <p:cNvSpPr/>
            <p:nvPr/>
          </p:nvSpPr>
          <p:spPr>
            <a:xfrm>
              <a:off x="0" y="0"/>
              <a:ext cx="25302882" cy="6413500"/>
            </a:xfrm>
            <a:custGeom>
              <a:avLst/>
              <a:gdLst/>
              <a:ahLst/>
              <a:cxnLst/>
              <a:rect l="l" t="t" r="r" b="b"/>
              <a:pathLst>
                <a:path w="25302882" h="6413500">
                  <a:moveTo>
                    <a:pt x="0" y="0"/>
                  </a:moveTo>
                  <a:lnTo>
                    <a:pt x="25302882" y="0"/>
                  </a:lnTo>
                  <a:lnTo>
                    <a:pt x="25302882" y="6413500"/>
                  </a:lnTo>
                  <a:lnTo>
                    <a:pt x="0" y="6413500"/>
                  </a:lnTo>
                  <a:close/>
                </a:path>
              </a:pathLst>
            </a:custGeom>
            <a:solidFill>
              <a:srgbClr val="EEEEEE"/>
            </a:solidFill>
          </p:spPr>
          <p:txBody>
            <a:bodyPr/>
            <a:lstStyle/>
            <a:p>
              <a:endParaRPr lang="en-PT"/>
            </a:p>
          </p:txBody>
        </p:sp>
      </p:grpSp>
      <p:sp>
        <p:nvSpPr>
          <p:cNvPr id="5" name="TextBox 5"/>
          <p:cNvSpPr txBox="1"/>
          <p:nvPr/>
        </p:nvSpPr>
        <p:spPr>
          <a:xfrm>
            <a:off x="2358852" y="6844862"/>
            <a:ext cx="14259539" cy="1478637"/>
          </a:xfrm>
          <a:prstGeom prst="rect">
            <a:avLst/>
          </a:prstGeom>
        </p:spPr>
        <p:txBody>
          <a:bodyPr lIns="0" tIns="0" rIns="0" bIns="0" rtlCol="0" anchor="t">
            <a:spAutoFit/>
          </a:bodyPr>
          <a:lstStyle/>
          <a:p>
            <a:pPr algn="l">
              <a:lnSpc>
                <a:spcPts val="10271"/>
              </a:lnSpc>
            </a:pPr>
            <a:r>
              <a:rPr lang="en-US" sz="10699">
                <a:solidFill>
                  <a:srgbClr val="212121"/>
                </a:solidFill>
                <a:latin typeface="Poppins Bold"/>
                <a:ea typeface="Poppins Bold"/>
                <a:cs typeface="Poppins Bold"/>
                <a:sym typeface="Poppins Bold"/>
              </a:rPr>
              <a:t>ENSEMBLE METHODS</a:t>
            </a:r>
          </a:p>
        </p:txBody>
      </p:sp>
      <p:grpSp>
        <p:nvGrpSpPr>
          <p:cNvPr id="6" name="Group 6"/>
          <p:cNvGrpSpPr/>
          <p:nvPr/>
        </p:nvGrpSpPr>
        <p:grpSpPr>
          <a:xfrm>
            <a:off x="6060352" y="836135"/>
            <a:ext cx="6167296" cy="3771539"/>
            <a:chOff x="0" y="0"/>
            <a:chExt cx="8223061" cy="5028719"/>
          </a:xfrm>
        </p:grpSpPr>
        <p:sp>
          <p:nvSpPr>
            <p:cNvPr id="7" name="Freeform 7"/>
            <p:cNvSpPr/>
            <p:nvPr/>
          </p:nvSpPr>
          <p:spPr>
            <a:xfrm>
              <a:off x="0" y="0"/>
              <a:ext cx="8223123" cy="5028692"/>
            </a:xfrm>
            <a:custGeom>
              <a:avLst/>
              <a:gdLst/>
              <a:ahLst/>
              <a:cxnLst/>
              <a:rect l="l" t="t" r="r" b="b"/>
              <a:pathLst>
                <a:path w="8223123" h="5028692">
                  <a:moveTo>
                    <a:pt x="0" y="0"/>
                  </a:moveTo>
                  <a:lnTo>
                    <a:pt x="8223123" y="0"/>
                  </a:lnTo>
                  <a:lnTo>
                    <a:pt x="8223123" y="5028692"/>
                  </a:lnTo>
                  <a:lnTo>
                    <a:pt x="0" y="5028692"/>
                  </a:lnTo>
                  <a:lnTo>
                    <a:pt x="0" y="0"/>
                  </a:lnTo>
                  <a:close/>
                </a:path>
              </a:pathLst>
            </a:custGeom>
            <a:blipFill>
              <a:blip r:embed="rId4"/>
              <a:stretch>
                <a:fillRect/>
              </a:stretch>
            </a:blipFill>
          </p:spPr>
          <p:txBody>
            <a:bodyPr/>
            <a:lstStyle/>
            <a:p>
              <a:endParaRPr lang="en-PT"/>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418137" y="2826606"/>
            <a:ext cx="3422103" cy="2963387"/>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32081" r="-32081"/>
              </a:stretch>
            </a:blipFill>
          </p:spPr>
          <p:txBody>
            <a:bodyPr/>
            <a:lstStyle/>
            <a:p>
              <a:endParaRPr lang="en-PT"/>
            </a:p>
          </p:txBody>
        </p:sp>
      </p:grpSp>
      <p:grpSp>
        <p:nvGrpSpPr>
          <p:cNvPr id="5" name="Group 5"/>
          <p:cNvGrpSpPr/>
          <p:nvPr/>
        </p:nvGrpSpPr>
        <p:grpSpPr>
          <a:xfrm>
            <a:off x="14501306" y="4649545"/>
            <a:ext cx="3422103" cy="2963387"/>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26973" r="-26973"/>
              </a:stretch>
            </a:blipFill>
          </p:spPr>
          <p:txBody>
            <a:bodyPr/>
            <a:lstStyle/>
            <a:p>
              <a:endParaRPr lang="en-PT"/>
            </a:p>
          </p:txBody>
        </p:sp>
      </p:grpSp>
      <p:grpSp>
        <p:nvGrpSpPr>
          <p:cNvPr id="7" name="Group 7"/>
          <p:cNvGrpSpPr/>
          <p:nvPr/>
        </p:nvGrpSpPr>
        <p:grpSpPr>
          <a:xfrm>
            <a:off x="11418137" y="6472483"/>
            <a:ext cx="3422103" cy="2963387"/>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p:spPr>
          <p:txBody>
            <a:bodyPr/>
            <a:lstStyle/>
            <a:p>
              <a:endParaRPr lang="en-PT"/>
            </a:p>
          </p:txBody>
        </p:sp>
      </p:grpSp>
      <p:sp>
        <p:nvSpPr>
          <p:cNvPr id="9" name="TextBox 9"/>
          <p:cNvSpPr txBox="1"/>
          <p:nvPr/>
        </p:nvSpPr>
        <p:spPr>
          <a:xfrm>
            <a:off x="1524000" y="1347937"/>
            <a:ext cx="9245210"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RANDOM PATCHES METHOD</a:t>
            </a:r>
          </a:p>
        </p:txBody>
      </p:sp>
      <p:sp>
        <p:nvSpPr>
          <p:cNvPr id="10" name="TextBox 10"/>
          <p:cNvSpPr txBox="1"/>
          <p:nvPr/>
        </p:nvSpPr>
        <p:spPr>
          <a:xfrm>
            <a:off x="1524000" y="3163665"/>
            <a:ext cx="8974048" cy="2103120"/>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The previous methods randomized the training data used. What else could we randomize?</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The </a:t>
            </a:r>
            <a:r>
              <a:rPr lang="en-US" sz="3000">
                <a:solidFill>
                  <a:srgbClr val="2DC5FA"/>
                </a:solidFill>
                <a:latin typeface="Poppins"/>
                <a:ea typeface="Poppins"/>
                <a:cs typeface="Poppins"/>
                <a:sym typeface="Poppins"/>
              </a:rPr>
              <a:t>FEATURES</a:t>
            </a:r>
          </a:p>
        </p:txBody>
      </p:sp>
      <p:sp>
        <p:nvSpPr>
          <p:cNvPr id="11" name="TextBox 11"/>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3785860" y="6996967"/>
            <a:ext cx="2965241" cy="2567765"/>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32081" r="-32081"/>
              </a:stretch>
            </a:blipFill>
          </p:spPr>
          <p:txBody>
            <a:bodyPr/>
            <a:lstStyle/>
            <a:p>
              <a:endParaRPr lang="en-PT"/>
            </a:p>
          </p:txBody>
        </p:sp>
      </p:grpSp>
      <p:grpSp>
        <p:nvGrpSpPr>
          <p:cNvPr id="5" name="Group 5"/>
          <p:cNvGrpSpPr/>
          <p:nvPr/>
        </p:nvGrpSpPr>
        <p:grpSpPr>
          <a:xfrm>
            <a:off x="13785860" y="3859718"/>
            <a:ext cx="2965241" cy="2567765"/>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26973" r="-26973"/>
              </a:stretch>
            </a:blipFill>
          </p:spPr>
          <p:txBody>
            <a:bodyPr/>
            <a:lstStyle/>
            <a:p>
              <a:endParaRPr lang="en-PT"/>
            </a:p>
          </p:txBody>
        </p:sp>
      </p:grpSp>
      <p:grpSp>
        <p:nvGrpSpPr>
          <p:cNvPr id="7" name="Group 7"/>
          <p:cNvGrpSpPr/>
          <p:nvPr/>
        </p:nvGrpSpPr>
        <p:grpSpPr>
          <a:xfrm>
            <a:off x="13785860" y="722268"/>
            <a:ext cx="2965241" cy="2567765"/>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5109" r="-15109"/>
              </a:stretch>
            </a:blipFill>
          </p:spPr>
          <p:txBody>
            <a:bodyPr/>
            <a:lstStyle/>
            <a:p>
              <a:endParaRPr lang="en-PT"/>
            </a:p>
          </p:txBody>
        </p:sp>
      </p:grpSp>
      <p:sp>
        <p:nvSpPr>
          <p:cNvPr id="9" name="TextBox 9"/>
          <p:cNvSpPr txBox="1"/>
          <p:nvPr/>
        </p:nvSpPr>
        <p:spPr>
          <a:xfrm>
            <a:off x="1524000" y="1347937"/>
            <a:ext cx="9245210"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RANDOM PATCHES METHOD</a:t>
            </a:r>
          </a:p>
        </p:txBody>
      </p:sp>
      <p:sp>
        <p:nvSpPr>
          <p:cNvPr id="10" name="TextBox 10"/>
          <p:cNvSpPr txBox="1"/>
          <p:nvPr/>
        </p:nvSpPr>
        <p:spPr>
          <a:xfrm>
            <a:off x="1524000" y="3163665"/>
            <a:ext cx="10937664" cy="577024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The previous methods randomized the training data used. What else could we randomize?</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The </a:t>
            </a:r>
            <a:r>
              <a:rPr lang="en-US" sz="3000">
                <a:solidFill>
                  <a:srgbClr val="2DC5FA"/>
                </a:solidFill>
                <a:latin typeface="Poppins"/>
                <a:ea typeface="Poppins"/>
                <a:cs typeface="Poppins"/>
                <a:sym typeface="Poppins"/>
              </a:rPr>
              <a:t>FEATURES</a:t>
            </a:r>
          </a:p>
          <a:p>
            <a:pPr algn="l">
              <a:lnSpc>
                <a:spcPts val="4140"/>
              </a:lnSpc>
            </a:pPr>
            <a:endParaRPr lang="en-US" sz="3000">
              <a:solidFill>
                <a:srgbClr val="2DC5FA"/>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By repeating the algorithm training process randomizing both the training data subset but also the features chosen to perform the training is called the </a:t>
            </a:r>
            <a:r>
              <a:rPr lang="en-US" sz="3000">
                <a:solidFill>
                  <a:srgbClr val="A72322"/>
                </a:solidFill>
                <a:latin typeface="Poppins"/>
                <a:ea typeface="Poppins"/>
                <a:cs typeface="Poppins"/>
                <a:sym typeface="Poppins"/>
              </a:rPr>
              <a:t>Random Patches Method</a:t>
            </a:r>
          </a:p>
          <a:p>
            <a:pPr algn="l">
              <a:lnSpc>
                <a:spcPts val="4140"/>
              </a:lnSpc>
            </a:pPr>
            <a:endParaRPr lang="en-US" sz="3000">
              <a:solidFill>
                <a:srgbClr val="A72322"/>
              </a:solidFill>
              <a:latin typeface="Poppins"/>
              <a:ea typeface="Poppins"/>
              <a:cs typeface="Poppins"/>
              <a:sym typeface="Poppins"/>
            </a:endParaRPr>
          </a:p>
          <a:p>
            <a:pPr algn="l">
              <a:lnSpc>
                <a:spcPts val="4140"/>
              </a:lnSpc>
            </a:pPr>
            <a:endParaRPr lang="en-US" sz="3000">
              <a:solidFill>
                <a:srgbClr val="A72322"/>
              </a:solidFill>
              <a:latin typeface="Poppins"/>
              <a:ea typeface="Poppins"/>
              <a:cs typeface="Poppins"/>
              <a:sym typeface="Poppins"/>
            </a:endParaRPr>
          </a:p>
        </p:txBody>
      </p:sp>
      <p:sp>
        <p:nvSpPr>
          <p:cNvPr id="11" name="TextBox 11"/>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3785860" y="6996967"/>
            <a:ext cx="2965241" cy="2567765"/>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32081" r="-32081"/>
              </a:stretch>
            </a:blipFill>
          </p:spPr>
          <p:txBody>
            <a:bodyPr/>
            <a:lstStyle/>
            <a:p>
              <a:endParaRPr lang="en-PT"/>
            </a:p>
          </p:txBody>
        </p:sp>
      </p:grpSp>
      <p:grpSp>
        <p:nvGrpSpPr>
          <p:cNvPr id="5" name="Group 5"/>
          <p:cNvGrpSpPr/>
          <p:nvPr/>
        </p:nvGrpSpPr>
        <p:grpSpPr>
          <a:xfrm>
            <a:off x="13785860" y="3859718"/>
            <a:ext cx="2965241" cy="2567765"/>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26973" r="-26973"/>
              </a:stretch>
            </a:blipFill>
          </p:spPr>
          <p:txBody>
            <a:bodyPr/>
            <a:lstStyle/>
            <a:p>
              <a:endParaRPr lang="en-PT"/>
            </a:p>
          </p:txBody>
        </p:sp>
      </p:grpSp>
      <p:grpSp>
        <p:nvGrpSpPr>
          <p:cNvPr id="7" name="Group 7"/>
          <p:cNvGrpSpPr/>
          <p:nvPr/>
        </p:nvGrpSpPr>
        <p:grpSpPr>
          <a:xfrm>
            <a:off x="13785860" y="722268"/>
            <a:ext cx="2965241" cy="2567765"/>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5109" r="-15109"/>
              </a:stretch>
            </a:blipFill>
          </p:spPr>
          <p:txBody>
            <a:bodyPr/>
            <a:lstStyle/>
            <a:p>
              <a:endParaRPr lang="en-PT"/>
            </a:p>
          </p:txBody>
        </p:sp>
      </p:grpSp>
      <p:sp>
        <p:nvSpPr>
          <p:cNvPr id="9" name="TextBox 9"/>
          <p:cNvSpPr txBox="1"/>
          <p:nvPr/>
        </p:nvSpPr>
        <p:spPr>
          <a:xfrm>
            <a:off x="1524000" y="1347937"/>
            <a:ext cx="9245210"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RANDOM PATCHES METHOD</a:t>
            </a:r>
          </a:p>
        </p:txBody>
      </p:sp>
      <p:sp>
        <p:nvSpPr>
          <p:cNvPr id="10" name="TextBox 10"/>
          <p:cNvSpPr txBox="1"/>
          <p:nvPr/>
        </p:nvSpPr>
        <p:spPr>
          <a:xfrm>
            <a:off x="1524000" y="3163665"/>
            <a:ext cx="10937664" cy="681799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The previous methods randomized the training data used. What else could we randomize?</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The </a:t>
            </a:r>
            <a:r>
              <a:rPr lang="en-US" sz="3000">
                <a:solidFill>
                  <a:srgbClr val="2DC5FA"/>
                </a:solidFill>
                <a:latin typeface="Poppins"/>
                <a:ea typeface="Poppins"/>
                <a:cs typeface="Poppins"/>
                <a:sym typeface="Poppins"/>
              </a:rPr>
              <a:t>FEATURES</a:t>
            </a:r>
          </a:p>
          <a:p>
            <a:pPr algn="l">
              <a:lnSpc>
                <a:spcPts val="4140"/>
              </a:lnSpc>
            </a:pPr>
            <a:endParaRPr lang="en-US" sz="3000">
              <a:solidFill>
                <a:srgbClr val="2DC5FA"/>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By repeating the algorithm training process randomizing both the training data subset but also the features chosen to perform the training is called the </a:t>
            </a:r>
            <a:r>
              <a:rPr lang="en-US" sz="3000">
                <a:solidFill>
                  <a:srgbClr val="A72322"/>
                </a:solidFill>
                <a:latin typeface="Poppins"/>
                <a:ea typeface="Poppins"/>
                <a:cs typeface="Poppins"/>
                <a:sym typeface="Poppins"/>
              </a:rPr>
              <a:t>Random Patches Method</a:t>
            </a:r>
          </a:p>
          <a:p>
            <a:pPr algn="l">
              <a:lnSpc>
                <a:spcPts val="4140"/>
              </a:lnSpc>
            </a:pPr>
            <a:endParaRPr lang="en-US" sz="3000">
              <a:solidFill>
                <a:srgbClr val="A72322"/>
              </a:solidFill>
              <a:latin typeface="Poppins"/>
              <a:ea typeface="Poppins"/>
              <a:cs typeface="Poppins"/>
              <a:sym typeface="Poppins"/>
            </a:endParaRPr>
          </a:p>
          <a:p>
            <a:pPr algn="l">
              <a:lnSpc>
                <a:spcPts val="4140"/>
              </a:lnSpc>
            </a:pPr>
            <a:r>
              <a:rPr lang="en-US" sz="3000">
                <a:solidFill>
                  <a:srgbClr val="A72322"/>
                </a:solidFill>
                <a:latin typeface="Poppins"/>
                <a:ea typeface="Poppins"/>
                <a:cs typeface="Poppins"/>
                <a:sym typeface="Poppins"/>
              </a:rPr>
              <a:t>Becomes more powerful when we have a very high dimensional problem (many features!). This is the case in image processing for example (each pixel is a feature)</a:t>
            </a:r>
          </a:p>
        </p:txBody>
      </p:sp>
      <p:sp>
        <p:nvSpPr>
          <p:cNvPr id="11" name="TextBox 11"/>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924521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RANDOM FORESTS</a:t>
            </a:r>
          </a:p>
        </p:txBody>
      </p:sp>
      <p:sp>
        <p:nvSpPr>
          <p:cNvPr id="4" name="TextBox 4"/>
          <p:cNvSpPr txBox="1"/>
          <p:nvPr/>
        </p:nvSpPr>
        <p:spPr>
          <a:xfrm>
            <a:off x="1524000" y="3163665"/>
            <a:ext cx="8974048" cy="157924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Chris Albon said it all!</a:t>
            </a:r>
          </a:p>
          <a:p>
            <a:pPr algn="l">
              <a:lnSpc>
                <a:spcPts val="4140"/>
              </a:lnSpc>
            </a:pPr>
            <a:endParaRPr lang="en-US" sz="3000">
              <a:solidFill>
                <a:srgbClr val="000000"/>
              </a:solidFill>
              <a:latin typeface="Poppins"/>
              <a:ea typeface="Poppins"/>
              <a:cs typeface="Poppins"/>
              <a:sym typeface="Poppins"/>
            </a:endParaRPr>
          </a:p>
          <a:p>
            <a:pPr algn="l">
              <a:lnSpc>
                <a:spcPts val="4140"/>
              </a:lnSpc>
            </a:pPr>
            <a:endParaRPr lang="en-US" sz="3000">
              <a:solidFill>
                <a:srgbClr val="000000"/>
              </a:solidFill>
              <a:latin typeface="Poppins"/>
              <a:ea typeface="Poppins"/>
              <a:cs typeface="Poppins"/>
              <a:sym typeface="Poppins"/>
            </a:endParaRPr>
          </a:p>
        </p:txBody>
      </p:sp>
      <p:grpSp>
        <p:nvGrpSpPr>
          <p:cNvPr id="5" name="Group 5"/>
          <p:cNvGrpSpPr/>
          <p:nvPr/>
        </p:nvGrpSpPr>
        <p:grpSpPr>
          <a:xfrm>
            <a:off x="8294077" y="0"/>
            <a:ext cx="10683166" cy="10287000"/>
            <a:chOff x="0" y="0"/>
            <a:chExt cx="14244221" cy="13716000"/>
          </a:xfrm>
        </p:grpSpPr>
        <p:sp>
          <p:nvSpPr>
            <p:cNvPr id="6" name="Freeform 6"/>
            <p:cNvSpPr/>
            <p:nvPr/>
          </p:nvSpPr>
          <p:spPr>
            <a:xfrm>
              <a:off x="0" y="0"/>
              <a:ext cx="14244160" cy="13716000"/>
            </a:xfrm>
            <a:custGeom>
              <a:avLst/>
              <a:gdLst/>
              <a:ahLst/>
              <a:cxnLst/>
              <a:rect l="l" t="t" r="r" b="b"/>
              <a:pathLst>
                <a:path w="14244160" h="13716000">
                  <a:moveTo>
                    <a:pt x="0" y="0"/>
                  </a:moveTo>
                  <a:lnTo>
                    <a:pt x="14244160" y="0"/>
                  </a:lnTo>
                  <a:lnTo>
                    <a:pt x="14244160" y="13716000"/>
                  </a:lnTo>
                  <a:lnTo>
                    <a:pt x="0" y="13716000"/>
                  </a:lnTo>
                  <a:close/>
                </a:path>
              </a:pathLst>
            </a:custGeom>
            <a:solidFill>
              <a:srgbClr val="FBFBFC"/>
            </a:solidFill>
          </p:spPr>
          <p:txBody>
            <a:bodyPr/>
            <a:lstStyle/>
            <a:p>
              <a:endParaRPr lang="en-PT"/>
            </a:p>
          </p:txBody>
        </p:sp>
      </p:grpSp>
      <p:grpSp>
        <p:nvGrpSpPr>
          <p:cNvPr id="7" name="Group 7"/>
          <p:cNvGrpSpPr/>
          <p:nvPr/>
        </p:nvGrpSpPr>
        <p:grpSpPr>
          <a:xfrm>
            <a:off x="8462087" y="2140806"/>
            <a:ext cx="9825913" cy="6554243"/>
            <a:chOff x="0" y="0"/>
            <a:chExt cx="13903713" cy="9274285"/>
          </a:xfrm>
        </p:grpSpPr>
        <p:sp>
          <p:nvSpPr>
            <p:cNvPr id="8" name="Freeform 8"/>
            <p:cNvSpPr/>
            <p:nvPr/>
          </p:nvSpPr>
          <p:spPr>
            <a:xfrm>
              <a:off x="0" y="0"/>
              <a:ext cx="13903706" cy="9274302"/>
            </a:xfrm>
            <a:custGeom>
              <a:avLst/>
              <a:gdLst/>
              <a:ahLst/>
              <a:cxnLst/>
              <a:rect l="l" t="t" r="r" b="b"/>
              <a:pathLst>
                <a:path w="13903706" h="9274302">
                  <a:moveTo>
                    <a:pt x="0" y="0"/>
                  </a:moveTo>
                  <a:lnTo>
                    <a:pt x="13903706" y="0"/>
                  </a:lnTo>
                  <a:lnTo>
                    <a:pt x="13903706" y="9274302"/>
                  </a:lnTo>
                  <a:lnTo>
                    <a:pt x="0" y="9274302"/>
                  </a:lnTo>
                  <a:lnTo>
                    <a:pt x="0" y="0"/>
                  </a:lnTo>
                  <a:close/>
                </a:path>
              </a:pathLst>
            </a:custGeom>
            <a:blipFill>
              <a:blip r:embed="rId4"/>
              <a:stretch>
                <a:fillRect t="-6" b="-6"/>
              </a:stretch>
            </a:blipFill>
          </p:spPr>
          <p:txBody>
            <a:bodyPr/>
            <a:lstStyle/>
            <a:p>
              <a:endParaRPr lang="en-PT"/>
            </a:p>
          </p:txBody>
        </p:sp>
      </p:grpSp>
      <p:sp>
        <p:nvSpPr>
          <p:cNvPr id="9" name="TextBox 9"/>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RANDOM FORESTS</a:t>
            </a:r>
          </a:p>
        </p:txBody>
      </p:sp>
      <p:sp>
        <p:nvSpPr>
          <p:cNvPr id="4" name="TextBox 4"/>
          <p:cNvSpPr txBox="1"/>
          <p:nvPr/>
        </p:nvSpPr>
        <p:spPr>
          <a:xfrm>
            <a:off x="1524000" y="2482215"/>
            <a:ext cx="7000333" cy="5246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The previous methods randomized the training data used. What else could we randomize?The original paper comes from 1995 and the abstract actually gives us a lot of intuition about what's going on!</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in each tree of the forest, only a random number of features are consideres for the splitting process!</a:t>
            </a:r>
          </a:p>
        </p:txBody>
      </p:sp>
      <p:grpSp>
        <p:nvGrpSpPr>
          <p:cNvPr id="5" name="Group 5"/>
          <p:cNvGrpSpPr/>
          <p:nvPr/>
        </p:nvGrpSpPr>
        <p:grpSpPr>
          <a:xfrm>
            <a:off x="8524333" y="1711034"/>
            <a:ext cx="9540247" cy="7120037"/>
            <a:chOff x="0" y="0"/>
            <a:chExt cx="12720329" cy="9493383"/>
          </a:xfrm>
        </p:grpSpPr>
        <p:sp>
          <p:nvSpPr>
            <p:cNvPr id="6" name="Freeform 6"/>
            <p:cNvSpPr/>
            <p:nvPr/>
          </p:nvSpPr>
          <p:spPr>
            <a:xfrm>
              <a:off x="0" y="0"/>
              <a:ext cx="12720320" cy="9493377"/>
            </a:xfrm>
            <a:custGeom>
              <a:avLst/>
              <a:gdLst/>
              <a:ahLst/>
              <a:cxnLst/>
              <a:rect l="l" t="t" r="r" b="b"/>
              <a:pathLst>
                <a:path w="12720320" h="9493377">
                  <a:moveTo>
                    <a:pt x="0" y="0"/>
                  </a:moveTo>
                  <a:lnTo>
                    <a:pt x="12720320" y="0"/>
                  </a:lnTo>
                  <a:lnTo>
                    <a:pt x="12720320" y="9493377"/>
                  </a:lnTo>
                  <a:lnTo>
                    <a:pt x="0" y="9493377"/>
                  </a:lnTo>
                  <a:lnTo>
                    <a:pt x="0" y="0"/>
                  </a:lnTo>
                  <a:close/>
                </a:path>
              </a:pathLst>
            </a:custGeom>
            <a:blipFill>
              <a:blip r:embed="rId4"/>
              <a:stretch>
                <a:fillRect/>
              </a:stretch>
            </a:blipFill>
          </p:spPr>
          <p:txBody>
            <a:bodyPr/>
            <a:lstStyle/>
            <a:p>
              <a:endParaRPr lang="en-PT"/>
            </a:p>
          </p:txBody>
        </p:sp>
      </p:gr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3163665"/>
            <a:ext cx="13686692" cy="4198620"/>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What are the hyperparameters of a random forest algorithm?</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n_estimators -&gt; how many trees do we want to initialize?</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max_leaf_nodes -&gt; how many final leafs do we want?</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max_depth -&gt; how deep do I want my tree to be?</a:t>
            </a:r>
          </a:p>
          <a:p>
            <a:pPr algn="l">
              <a:lnSpc>
                <a:spcPts val="4140"/>
              </a:lnSpc>
            </a:pPr>
            <a:endParaRPr lang="en-US" sz="3000">
              <a:solidFill>
                <a:srgbClr val="000000"/>
              </a:solidFill>
              <a:latin typeface="Poppins"/>
              <a:ea typeface="Poppins"/>
              <a:cs typeface="Poppins"/>
              <a:sym typeface="Poppins"/>
            </a:endParaRPr>
          </a:p>
        </p:txBody>
      </p:sp>
      <p:grpSp>
        <p:nvGrpSpPr>
          <p:cNvPr id="4" name="Group 4"/>
          <p:cNvGrpSpPr/>
          <p:nvPr/>
        </p:nvGrpSpPr>
        <p:grpSpPr>
          <a:xfrm>
            <a:off x="12768298" y="-4570903"/>
            <a:ext cx="11513262" cy="22766540"/>
            <a:chOff x="0" y="0"/>
            <a:chExt cx="6445103" cy="12744669"/>
          </a:xfrm>
        </p:grpSpPr>
        <p:sp>
          <p:nvSpPr>
            <p:cNvPr id="5" name="Freeform 5"/>
            <p:cNvSpPr/>
            <p:nvPr/>
          </p:nvSpPr>
          <p:spPr>
            <a:xfrm>
              <a:off x="0" y="0"/>
              <a:ext cx="6445103" cy="12744669"/>
            </a:xfrm>
            <a:custGeom>
              <a:avLst/>
              <a:gdLst/>
              <a:ahLst/>
              <a:cxnLst/>
              <a:rect l="l" t="t" r="r" b="b"/>
              <a:pathLst>
                <a:path w="6445103" h="12744669">
                  <a:moveTo>
                    <a:pt x="4833827" y="0"/>
                  </a:moveTo>
                  <a:lnTo>
                    <a:pt x="1611276" y="0"/>
                  </a:lnTo>
                  <a:lnTo>
                    <a:pt x="0" y="6372334"/>
                  </a:lnTo>
                  <a:lnTo>
                    <a:pt x="1611276" y="12744669"/>
                  </a:lnTo>
                  <a:lnTo>
                    <a:pt x="4833828" y="12744669"/>
                  </a:lnTo>
                  <a:lnTo>
                    <a:pt x="6445103" y="6372334"/>
                  </a:lnTo>
                  <a:close/>
                </a:path>
              </a:pathLst>
            </a:custGeom>
            <a:blipFill>
              <a:blip r:embed="rId4"/>
              <a:stretch>
                <a:fillRect l="-200650" r="-98828"/>
              </a:stretch>
            </a:blipFill>
          </p:spPr>
          <p:txBody>
            <a:bodyPr/>
            <a:lstStyle/>
            <a:p>
              <a:endParaRPr lang="en-PT"/>
            </a:p>
          </p:txBody>
        </p:sp>
      </p:grpSp>
      <p:sp>
        <p:nvSpPr>
          <p:cNvPr id="6" name="TextBox 6"/>
          <p:cNvSpPr txBox="1"/>
          <p:nvPr/>
        </p:nvSpPr>
        <p:spPr>
          <a:xfrm>
            <a:off x="1524000" y="1347937"/>
            <a:ext cx="924521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RANDOM FORESTS</a:t>
            </a:r>
          </a:p>
        </p:txBody>
      </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476875"/>
            <a:ext cx="18977243" cy="4810125"/>
            <a:chOff x="0" y="0"/>
            <a:chExt cx="25302990" cy="6413500"/>
          </a:xfrm>
        </p:grpSpPr>
        <p:sp>
          <p:nvSpPr>
            <p:cNvPr id="4" name="Freeform 4"/>
            <p:cNvSpPr/>
            <p:nvPr/>
          </p:nvSpPr>
          <p:spPr>
            <a:xfrm>
              <a:off x="0" y="0"/>
              <a:ext cx="25302882" cy="6413500"/>
            </a:xfrm>
            <a:custGeom>
              <a:avLst/>
              <a:gdLst/>
              <a:ahLst/>
              <a:cxnLst/>
              <a:rect l="l" t="t" r="r" b="b"/>
              <a:pathLst>
                <a:path w="25302882" h="6413500">
                  <a:moveTo>
                    <a:pt x="0" y="0"/>
                  </a:moveTo>
                  <a:lnTo>
                    <a:pt x="25302882" y="0"/>
                  </a:lnTo>
                  <a:lnTo>
                    <a:pt x="25302882" y="6413500"/>
                  </a:lnTo>
                  <a:lnTo>
                    <a:pt x="0" y="6413500"/>
                  </a:lnTo>
                  <a:close/>
                </a:path>
              </a:pathLst>
            </a:custGeom>
            <a:solidFill>
              <a:srgbClr val="EEEEEE"/>
            </a:solidFill>
          </p:spPr>
          <p:txBody>
            <a:bodyPr/>
            <a:lstStyle/>
            <a:p>
              <a:endParaRPr lang="en-PT"/>
            </a:p>
          </p:txBody>
        </p:sp>
      </p:grpSp>
      <p:sp>
        <p:nvSpPr>
          <p:cNvPr id="5" name="Freeform 5"/>
          <p:cNvSpPr/>
          <p:nvPr/>
        </p:nvSpPr>
        <p:spPr>
          <a:xfrm>
            <a:off x="2557570" y="800100"/>
            <a:ext cx="3501321" cy="4114800"/>
          </a:xfrm>
          <a:custGeom>
            <a:avLst/>
            <a:gdLst/>
            <a:ahLst/>
            <a:cxnLst/>
            <a:rect l="l" t="t" r="r" b="b"/>
            <a:pathLst>
              <a:path w="3501321" h="4114800">
                <a:moveTo>
                  <a:pt x="0" y="0"/>
                </a:moveTo>
                <a:lnTo>
                  <a:pt x="3501321" y="0"/>
                </a:lnTo>
                <a:lnTo>
                  <a:pt x="3501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2358852" y="6816287"/>
            <a:ext cx="14259539" cy="1126231"/>
          </a:xfrm>
          <a:prstGeom prst="rect">
            <a:avLst/>
          </a:prstGeom>
        </p:spPr>
        <p:txBody>
          <a:bodyPr lIns="0" tIns="0" rIns="0" bIns="0" rtlCol="0" anchor="t">
            <a:spAutoFit/>
          </a:bodyPr>
          <a:lstStyle/>
          <a:p>
            <a:pPr algn="l">
              <a:lnSpc>
                <a:spcPts val="7871"/>
              </a:lnSpc>
            </a:pPr>
            <a:r>
              <a:rPr lang="en-US" sz="8199">
                <a:solidFill>
                  <a:srgbClr val="212121"/>
                </a:solidFill>
                <a:latin typeface="Poppins Bold"/>
                <a:ea typeface="Poppins Bold"/>
                <a:cs typeface="Poppins Bold"/>
                <a:sym typeface="Poppins Bold"/>
              </a:rPr>
              <a:t>JUPYTER (Random Forest)</a:t>
            </a:r>
          </a:p>
        </p:txBody>
      </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4468144" y="-4424365"/>
            <a:ext cx="11513262" cy="22766540"/>
            <a:chOff x="0" y="0"/>
            <a:chExt cx="6445103" cy="12744669"/>
          </a:xfrm>
        </p:grpSpPr>
        <p:sp>
          <p:nvSpPr>
            <p:cNvPr id="4" name="Freeform 4"/>
            <p:cNvSpPr/>
            <p:nvPr/>
          </p:nvSpPr>
          <p:spPr>
            <a:xfrm>
              <a:off x="0" y="0"/>
              <a:ext cx="6445103" cy="12744669"/>
            </a:xfrm>
            <a:custGeom>
              <a:avLst/>
              <a:gdLst/>
              <a:ahLst/>
              <a:cxnLst/>
              <a:rect l="l" t="t" r="r" b="b"/>
              <a:pathLst>
                <a:path w="6445103" h="12744669">
                  <a:moveTo>
                    <a:pt x="4833827" y="0"/>
                  </a:moveTo>
                  <a:lnTo>
                    <a:pt x="1611276" y="0"/>
                  </a:lnTo>
                  <a:lnTo>
                    <a:pt x="0" y="6372334"/>
                  </a:lnTo>
                  <a:lnTo>
                    <a:pt x="1611276" y="12744669"/>
                  </a:lnTo>
                  <a:lnTo>
                    <a:pt x="4833828" y="12744669"/>
                  </a:lnTo>
                  <a:lnTo>
                    <a:pt x="6445103" y="6372334"/>
                  </a:lnTo>
                  <a:close/>
                </a:path>
              </a:pathLst>
            </a:custGeom>
            <a:blipFill>
              <a:blip r:embed="rId4"/>
              <a:stretch>
                <a:fillRect l="-98399" r="-98399"/>
              </a:stretch>
            </a:blipFill>
          </p:spPr>
          <p:txBody>
            <a:bodyPr/>
            <a:lstStyle/>
            <a:p>
              <a:endParaRPr lang="en-PT"/>
            </a:p>
          </p:txBody>
        </p:sp>
      </p:grpSp>
      <p:grpSp>
        <p:nvGrpSpPr>
          <p:cNvPr id="5" name="Group 5"/>
          <p:cNvGrpSpPr/>
          <p:nvPr/>
        </p:nvGrpSpPr>
        <p:grpSpPr>
          <a:xfrm>
            <a:off x="1524000" y="2568363"/>
            <a:ext cx="12106167" cy="7130784"/>
            <a:chOff x="0" y="0"/>
            <a:chExt cx="16141556" cy="9507712"/>
          </a:xfrm>
        </p:grpSpPr>
        <p:sp>
          <p:nvSpPr>
            <p:cNvPr id="6" name="Freeform 6"/>
            <p:cNvSpPr/>
            <p:nvPr/>
          </p:nvSpPr>
          <p:spPr>
            <a:xfrm>
              <a:off x="0" y="0"/>
              <a:ext cx="16141573" cy="9507728"/>
            </a:xfrm>
            <a:custGeom>
              <a:avLst/>
              <a:gdLst/>
              <a:ahLst/>
              <a:cxnLst/>
              <a:rect l="l" t="t" r="r" b="b"/>
              <a:pathLst>
                <a:path w="16141573" h="9507728">
                  <a:moveTo>
                    <a:pt x="0" y="0"/>
                  </a:moveTo>
                  <a:lnTo>
                    <a:pt x="16141573" y="0"/>
                  </a:lnTo>
                  <a:lnTo>
                    <a:pt x="16141573" y="9507728"/>
                  </a:lnTo>
                  <a:lnTo>
                    <a:pt x="0" y="9507728"/>
                  </a:lnTo>
                  <a:lnTo>
                    <a:pt x="0" y="0"/>
                  </a:lnTo>
                  <a:close/>
                </a:path>
              </a:pathLst>
            </a:custGeom>
            <a:blipFill>
              <a:blip r:embed="rId5"/>
              <a:stretch>
                <a:fillRect/>
              </a:stretch>
            </a:blipFill>
          </p:spPr>
          <p:txBody>
            <a:bodyPr/>
            <a:lstStyle/>
            <a:p>
              <a:endParaRPr lang="en-PT"/>
            </a:p>
          </p:txBody>
        </p:sp>
      </p:grpSp>
      <p:sp>
        <p:nvSpPr>
          <p:cNvPr id="7" name="TextBox 7"/>
          <p:cNvSpPr txBox="1"/>
          <p:nvPr/>
        </p:nvSpPr>
        <p:spPr>
          <a:xfrm>
            <a:off x="1524000" y="1347937"/>
            <a:ext cx="924521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BOOSTING</a:t>
            </a:r>
          </a:p>
        </p:txBody>
      </p:sp>
      <p:sp>
        <p:nvSpPr>
          <p:cNvPr id="8" name="TextBox 8"/>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2945130"/>
            <a:ext cx="10670822" cy="7341870"/>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Any Ensemble method that can combine weak learners into a strong learner</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The main idea is to train predictors sequentially whereby the next tries to "correct" its predecessor</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There are two common methods that are the most popular:</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 AdaBoost (Adaptive Boosting)</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 Gradient Bosting</a:t>
            </a:r>
          </a:p>
          <a:p>
            <a:pPr algn="l">
              <a:lnSpc>
                <a:spcPts val="4140"/>
              </a:lnSpc>
            </a:pPr>
            <a:endParaRPr lang="en-US" sz="3000">
              <a:solidFill>
                <a:srgbClr val="000000"/>
              </a:solidFill>
              <a:latin typeface="Poppins"/>
              <a:ea typeface="Poppins"/>
              <a:cs typeface="Poppins"/>
              <a:sym typeface="Poppins"/>
            </a:endParaRPr>
          </a:p>
          <a:p>
            <a:pPr algn="l">
              <a:lnSpc>
                <a:spcPts val="4140"/>
              </a:lnSpc>
            </a:pPr>
            <a:endParaRPr lang="en-US" sz="3000">
              <a:solidFill>
                <a:srgbClr val="000000"/>
              </a:solidFill>
              <a:latin typeface="Poppins"/>
              <a:ea typeface="Poppins"/>
              <a:cs typeface="Poppins"/>
              <a:sym typeface="Poppins"/>
            </a:endParaRPr>
          </a:p>
        </p:txBody>
      </p:sp>
      <p:grpSp>
        <p:nvGrpSpPr>
          <p:cNvPr id="4" name="Group 4"/>
          <p:cNvGrpSpPr/>
          <p:nvPr/>
        </p:nvGrpSpPr>
        <p:grpSpPr>
          <a:xfrm>
            <a:off x="12768298" y="-4570903"/>
            <a:ext cx="11513262" cy="22766540"/>
            <a:chOff x="0" y="0"/>
            <a:chExt cx="6445103" cy="12744669"/>
          </a:xfrm>
        </p:grpSpPr>
        <p:sp>
          <p:nvSpPr>
            <p:cNvPr id="5" name="Freeform 5"/>
            <p:cNvSpPr/>
            <p:nvPr/>
          </p:nvSpPr>
          <p:spPr>
            <a:xfrm>
              <a:off x="0" y="0"/>
              <a:ext cx="6445103" cy="12744669"/>
            </a:xfrm>
            <a:custGeom>
              <a:avLst/>
              <a:gdLst/>
              <a:ahLst/>
              <a:cxnLst/>
              <a:rect l="l" t="t" r="r" b="b"/>
              <a:pathLst>
                <a:path w="6445103" h="12744669">
                  <a:moveTo>
                    <a:pt x="4833827" y="0"/>
                  </a:moveTo>
                  <a:lnTo>
                    <a:pt x="1611276" y="0"/>
                  </a:lnTo>
                  <a:lnTo>
                    <a:pt x="0" y="6372334"/>
                  </a:lnTo>
                  <a:lnTo>
                    <a:pt x="1611276" y="12744669"/>
                  </a:lnTo>
                  <a:lnTo>
                    <a:pt x="4833828" y="12744669"/>
                  </a:lnTo>
                  <a:lnTo>
                    <a:pt x="6445103" y="6372334"/>
                  </a:lnTo>
                  <a:close/>
                </a:path>
              </a:pathLst>
            </a:custGeom>
            <a:blipFill>
              <a:blip r:embed="rId4"/>
              <a:stretch>
                <a:fillRect l="-15996" r="-15996"/>
              </a:stretch>
            </a:blipFill>
          </p:spPr>
          <p:txBody>
            <a:bodyPr/>
            <a:lstStyle/>
            <a:p>
              <a:endParaRPr lang="en-PT"/>
            </a:p>
          </p:txBody>
        </p:sp>
      </p:grpSp>
      <p:sp>
        <p:nvSpPr>
          <p:cNvPr id="6" name="TextBox 6"/>
          <p:cNvSpPr txBox="1"/>
          <p:nvPr/>
        </p:nvSpPr>
        <p:spPr>
          <a:xfrm>
            <a:off x="1524000" y="1347937"/>
            <a:ext cx="924521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BOOSTING</a:t>
            </a:r>
          </a:p>
        </p:txBody>
      </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2465302"/>
            <a:ext cx="15943385" cy="262699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In adaboosting each new classifier looks at the previous and tries to see on which training instances did he seem to underfit</a:t>
            </a:r>
          </a:p>
          <a:p>
            <a:pPr algn="l">
              <a:lnSpc>
                <a:spcPts val="4140"/>
              </a:lnSpc>
            </a:pPr>
            <a:endParaRPr lang="en-US" sz="3000">
              <a:solidFill>
                <a:srgbClr val="000000"/>
              </a:solidFill>
              <a:latin typeface="Poppins"/>
              <a:ea typeface="Poppins"/>
              <a:cs typeface="Poppins"/>
              <a:sym typeface="Poppins"/>
            </a:endParaRPr>
          </a:p>
          <a:p>
            <a:pPr algn="l">
              <a:lnSpc>
                <a:spcPts val="4140"/>
              </a:lnSpc>
            </a:pPr>
            <a:r>
              <a:rPr lang="en-US" sz="3000">
                <a:solidFill>
                  <a:srgbClr val="000000"/>
                </a:solidFill>
                <a:latin typeface="Poppins"/>
                <a:ea typeface="Poppins"/>
                <a:cs typeface="Poppins"/>
                <a:sym typeface="Poppins"/>
              </a:rPr>
              <a:t>This results in a new prediction focusing on those cases.</a:t>
            </a:r>
          </a:p>
          <a:p>
            <a:pPr algn="l">
              <a:lnSpc>
                <a:spcPts val="4140"/>
              </a:lnSpc>
            </a:pPr>
            <a:endParaRPr lang="en-US" sz="3000">
              <a:solidFill>
                <a:srgbClr val="000000"/>
              </a:solidFill>
              <a:latin typeface="Poppins"/>
              <a:ea typeface="Poppins"/>
              <a:cs typeface="Poppins"/>
              <a:sym typeface="Poppins"/>
            </a:endParaRPr>
          </a:p>
        </p:txBody>
      </p:sp>
      <p:sp>
        <p:nvSpPr>
          <p:cNvPr id="4" name="TextBox 4"/>
          <p:cNvSpPr txBox="1"/>
          <p:nvPr/>
        </p:nvSpPr>
        <p:spPr>
          <a:xfrm>
            <a:off x="1524000" y="1347937"/>
            <a:ext cx="924521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ADA BOOSTING</a:t>
            </a:r>
          </a:p>
        </p:txBody>
      </p:sp>
      <p:grpSp>
        <p:nvGrpSpPr>
          <p:cNvPr id="5" name="Group 5"/>
          <p:cNvGrpSpPr/>
          <p:nvPr/>
        </p:nvGrpSpPr>
        <p:grpSpPr>
          <a:xfrm>
            <a:off x="0" y="4970250"/>
            <a:ext cx="18288000" cy="5756215"/>
            <a:chOff x="0" y="0"/>
            <a:chExt cx="24384000" cy="7674954"/>
          </a:xfrm>
        </p:grpSpPr>
        <p:sp>
          <p:nvSpPr>
            <p:cNvPr id="6" name="Freeform 6"/>
            <p:cNvSpPr/>
            <p:nvPr/>
          </p:nvSpPr>
          <p:spPr>
            <a:xfrm>
              <a:off x="0" y="0"/>
              <a:ext cx="24384000" cy="7674919"/>
            </a:xfrm>
            <a:custGeom>
              <a:avLst/>
              <a:gdLst/>
              <a:ahLst/>
              <a:cxnLst/>
              <a:rect l="l" t="t" r="r" b="b"/>
              <a:pathLst>
                <a:path w="24384000" h="7674919">
                  <a:moveTo>
                    <a:pt x="0" y="0"/>
                  </a:moveTo>
                  <a:lnTo>
                    <a:pt x="24384000" y="0"/>
                  </a:lnTo>
                  <a:lnTo>
                    <a:pt x="24384000" y="7674919"/>
                  </a:lnTo>
                  <a:lnTo>
                    <a:pt x="0" y="7674919"/>
                  </a:lnTo>
                  <a:close/>
                </a:path>
              </a:pathLst>
            </a:custGeom>
            <a:solidFill>
              <a:srgbClr val="2DC5FA"/>
            </a:solidFill>
          </p:spPr>
          <p:txBody>
            <a:bodyPr/>
            <a:lstStyle/>
            <a:p>
              <a:endParaRPr lang="en-PT"/>
            </a:p>
          </p:txBody>
        </p:sp>
      </p:grpSp>
      <p:grpSp>
        <p:nvGrpSpPr>
          <p:cNvPr id="7" name="Group 7"/>
          <p:cNvGrpSpPr/>
          <p:nvPr/>
        </p:nvGrpSpPr>
        <p:grpSpPr>
          <a:xfrm>
            <a:off x="1704919" y="5560616"/>
            <a:ext cx="3977207" cy="3817134"/>
            <a:chOff x="0" y="0"/>
            <a:chExt cx="5302943" cy="5089512"/>
          </a:xfrm>
        </p:grpSpPr>
        <p:sp>
          <p:nvSpPr>
            <p:cNvPr id="8" name="Freeform 8"/>
            <p:cNvSpPr/>
            <p:nvPr/>
          </p:nvSpPr>
          <p:spPr>
            <a:xfrm>
              <a:off x="0" y="0"/>
              <a:ext cx="5302885" cy="5089525"/>
            </a:xfrm>
            <a:custGeom>
              <a:avLst/>
              <a:gdLst/>
              <a:ahLst/>
              <a:cxnLst/>
              <a:rect l="l" t="t" r="r" b="b"/>
              <a:pathLst>
                <a:path w="5302885" h="5089525">
                  <a:moveTo>
                    <a:pt x="0" y="0"/>
                  </a:moveTo>
                  <a:lnTo>
                    <a:pt x="5302885" y="0"/>
                  </a:lnTo>
                  <a:lnTo>
                    <a:pt x="5302885" y="5089525"/>
                  </a:lnTo>
                  <a:lnTo>
                    <a:pt x="0" y="5089525"/>
                  </a:lnTo>
                  <a:lnTo>
                    <a:pt x="0" y="0"/>
                  </a:lnTo>
                  <a:close/>
                </a:path>
              </a:pathLst>
            </a:custGeom>
            <a:blipFill>
              <a:blip r:embed="rId4"/>
              <a:stretch>
                <a:fillRect r="-1"/>
              </a:stretch>
            </a:blipFill>
          </p:spPr>
          <p:txBody>
            <a:bodyPr/>
            <a:lstStyle/>
            <a:p>
              <a:endParaRPr lang="en-PT"/>
            </a:p>
          </p:txBody>
        </p:sp>
      </p:grpSp>
      <p:grpSp>
        <p:nvGrpSpPr>
          <p:cNvPr id="9" name="Group 9"/>
          <p:cNvGrpSpPr/>
          <p:nvPr/>
        </p:nvGrpSpPr>
        <p:grpSpPr>
          <a:xfrm>
            <a:off x="7247267" y="5560616"/>
            <a:ext cx="4123709" cy="3862131"/>
            <a:chOff x="0" y="0"/>
            <a:chExt cx="5498279" cy="5149508"/>
          </a:xfrm>
        </p:grpSpPr>
        <p:sp>
          <p:nvSpPr>
            <p:cNvPr id="10" name="Freeform 10"/>
            <p:cNvSpPr/>
            <p:nvPr/>
          </p:nvSpPr>
          <p:spPr>
            <a:xfrm>
              <a:off x="0" y="0"/>
              <a:ext cx="5498338" cy="5149469"/>
            </a:xfrm>
            <a:custGeom>
              <a:avLst/>
              <a:gdLst/>
              <a:ahLst/>
              <a:cxnLst/>
              <a:rect l="l" t="t" r="r" b="b"/>
              <a:pathLst>
                <a:path w="5498338" h="5149469">
                  <a:moveTo>
                    <a:pt x="0" y="0"/>
                  </a:moveTo>
                  <a:lnTo>
                    <a:pt x="5498338" y="0"/>
                  </a:lnTo>
                  <a:lnTo>
                    <a:pt x="5498338" y="5149469"/>
                  </a:lnTo>
                  <a:lnTo>
                    <a:pt x="0" y="5149469"/>
                  </a:lnTo>
                  <a:lnTo>
                    <a:pt x="0" y="0"/>
                  </a:lnTo>
                  <a:close/>
                </a:path>
              </a:pathLst>
            </a:custGeom>
            <a:blipFill>
              <a:blip r:embed="rId5"/>
              <a:stretch>
                <a:fillRect r="1"/>
              </a:stretch>
            </a:blipFill>
          </p:spPr>
          <p:txBody>
            <a:bodyPr/>
            <a:lstStyle/>
            <a:p>
              <a:endParaRPr lang="en-PT"/>
            </a:p>
          </p:txBody>
        </p:sp>
      </p:grpSp>
      <p:grpSp>
        <p:nvGrpSpPr>
          <p:cNvPr id="11" name="Group 11"/>
          <p:cNvGrpSpPr/>
          <p:nvPr/>
        </p:nvGrpSpPr>
        <p:grpSpPr>
          <a:xfrm>
            <a:off x="13045836" y="5560616"/>
            <a:ext cx="4035255" cy="3817134"/>
            <a:chOff x="0" y="0"/>
            <a:chExt cx="5380340" cy="5089512"/>
          </a:xfrm>
        </p:grpSpPr>
        <p:sp>
          <p:nvSpPr>
            <p:cNvPr id="12" name="Freeform 12"/>
            <p:cNvSpPr/>
            <p:nvPr/>
          </p:nvSpPr>
          <p:spPr>
            <a:xfrm>
              <a:off x="0" y="0"/>
              <a:ext cx="5380355" cy="5089525"/>
            </a:xfrm>
            <a:custGeom>
              <a:avLst/>
              <a:gdLst/>
              <a:ahLst/>
              <a:cxnLst/>
              <a:rect l="l" t="t" r="r" b="b"/>
              <a:pathLst>
                <a:path w="5380355" h="5089525">
                  <a:moveTo>
                    <a:pt x="0" y="0"/>
                  </a:moveTo>
                  <a:lnTo>
                    <a:pt x="5380355" y="0"/>
                  </a:lnTo>
                  <a:lnTo>
                    <a:pt x="5380355" y="5089525"/>
                  </a:lnTo>
                  <a:lnTo>
                    <a:pt x="0" y="5089525"/>
                  </a:lnTo>
                  <a:lnTo>
                    <a:pt x="0" y="0"/>
                  </a:lnTo>
                  <a:close/>
                </a:path>
              </a:pathLst>
            </a:custGeom>
            <a:blipFill>
              <a:blip r:embed="rId6"/>
              <a:stretch>
                <a:fillRect/>
              </a:stretch>
            </a:blipFill>
          </p:spPr>
          <p:txBody>
            <a:bodyPr/>
            <a:lstStyle/>
            <a:p>
              <a:endParaRPr lang="en-PT"/>
            </a:p>
          </p:txBody>
        </p:sp>
      </p:grpSp>
      <p:sp>
        <p:nvSpPr>
          <p:cNvPr id="13" name="TextBox 13"/>
          <p:cNvSpPr txBox="1"/>
          <p:nvPr/>
        </p:nvSpPr>
        <p:spPr>
          <a:xfrm>
            <a:off x="1852180" y="5158971"/>
            <a:ext cx="3682687" cy="401645"/>
          </a:xfrm>
          <a:prstGeom prst="rect">
            <a:avLst/>
          </a:prstGeom>
        </p:spPr>
        <p:txBody>
          <a:bodyPr lIns="0" tIns="0" rIns="0" bIns="0" rtlCol="0" anchor="t">
            <a:spAutoFit/>
          </a:bodyPr>
          <a:lstStyle/>
          <a:p>
            <a:pPr algn="ctr">
              <a:lnSpc>
                <a:spcPts val="3062"/>
              </a:lnSpc>
            </a:pPr>
            <a:r>
              <a:rPr lang="en-US" sz="2187">
                <a:solidFill>
                  <a:srgbClr val="000000"/>
                </a:solidFill>
                <a:latin typeface="Fredoka"/>
                <a:ea typeface="Fredoka"/>
                <a:cs typeface="Fredoka"/>
                <a:sym typeface="Fredoka"/>
              </a:rPr>
              <a:t>Weak classifier 1</a:t>
            </a:r>
          </a:p>
        </p:txBody>
      </p:sp>
      <p:sp>
        <p:nvSpPr>
          <p:cNvPr id="14" name="TextBox 14"/>
          <p:cNvSpPr txBox="1"/>
          <p:nvPr/>
        </p:nvSpPr>
        <p:spPr>
          <a:xfrm>
            <a:off x="7467779" y="5181470"/>
            <a:ext cx="3682687" cy="401645"/>
          </a:xfrm>
          <a:prstGeom prst="rect">
            <a:avLst/>
          </a:prstGeom>
        </p:spPr>
        <p:txBody>
          <a:bodyPr lIns="0" tIns="0" rIns="0" bIns="0" rtlCol="0" anchor="t">
            <a:spAutoFit/>
          </a:bodyPr>
          <a:lstStyle/>
          <a:p>
            <a:pPr algn="ctr">
              <a:lnSpc>
                <a:spcPts val="3062"/>
              </a:lnSpc>
            </a:pPr>
            <a:r>
              <a:rPr lang="en-US" sz="2187">
                <a:solidFill>
                  <a:srgbClr val="000000"/>
                </a:solidFill>
                <a:latin typeface="Fredoka"/>
                <a:ea typeface="Fredoka"/>
                <a:cs typeface="Fredoka"/>
                <a:sym typeface="Fredoka"/>
              </a:rPr>
              <a:t>Weak classifier 2</a:t>
            </a:r>
          </a:p>
        </p:txBody>
      </p:sp>
      <p:sp>
        <p:nvSpPr>
          <p:cNvPr id="15" name="TextBox 15"/>
          <p:cNvSpPr txBox="1"/>
          <p:nvPr/>
        </p:nvSpPr>
        <p:spPr>
          <a:xfrm>
            <a:off x="13045836" y="5158971"/>
            <a:ext cx="3682687" cy="401645"/>
          </a:xfrm>
          <a:prstGeom prst="rect">
            <a:avLst/>
          </a:prstGeom>
        </p:spPr>
        <p:txBody>
          <a:bodyPr lIns="0" tIns="0" rIns="0" bIns="0" rtlCol="0" anchor="t">
            <a:spAutoFit/>
          </a:bodyPr>
          <a:lstStyle/>
          <a:p>
            <a:pPr algn="ctr">
              <a:lnSpc>
                <a:spcPts val="3062"/>
              </a:lnSpc>
            </a:pPr>
            <a:r>
              <a:rPr lang="en-US" sz="2187">
                <a:solidFill>
                  <a:srgbClr val="000000"/>
                </a:solidFill>
                <a:latin typeface="Fredoka"/>
                <a:ea typeface="Fredoka"/>
                <a:cs typeface="Fredoka"/>
                <a:sym typeface="Fredoka"/>
              </a:rPr>
              <a:t>Weak classifier 3</a:t>
            </a:r>
          </a:p>
        </p:txBody>
      </p:sp>
      <p:grpSp>
        <p:nvGrpSpPr>
          <p:cNvPr id="16" name="Group 16"/>
          <p:cNvGrpSpPr/>
          <p:nvPr/>
        </p:nvGrpSpPr>
        <p:grpSpPr>
          <a:xfrm>
            <a:off x="5662597" y="7459923"/>
            <a:ext cx="1397183" cy="47625"/>
            <a:chOff x="0" y="0"/>
            <a:chExt cx="1862911" cy="63500"/>
          </a:xfrm>
        </p:grpSpPr>
        <p:sp>
          <p:nvSpPr>
            <p:cNvPr id="17" name="Freeform 17"/>
            <p:cNvSpPr/>
            <p:nvPr/>
          </p:nvSpPr>
          <p:spPr>
            <a:xfrm>
              <a:off x="0" y="0"/>
              <a:ext cx="1862963" cy="63500"/>
            </a:xfrm>
            <a:custGeom>
              <a:avLst/>
              <a:gdLst/>
              <a:ahLst/>
              <a:cxnLst/>
              <a:rect l="l" t="t" r="r" b="b"/>
              <a:pathLst>
                <a:path w="1862963" h="63500">
                  <a:moveTo>
                    <a:pt x="31750" y="0"/>
                  </a:moveTo>
                  <a:lnTo>
                    <a:pt x="1831213" y="0"/>
                  </a:lnTo>
                  <a:cubicBezTo>
                    <a:pt x="1848739" y="0"/>
                    <a:pt x="1862963" y="14224"/>
                    <a:pt x="1862963" y="31750"/>
                  </a:cubicBezTo>
                  <a:cubicBezTo>
                    <a:pt x="1862963" y="49276"/>
                    <a:pt x="1848739" y="63500"/>
                    <a:pt x="1831213"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grpSp>
        <p:nvGrpSpPr>
          <p:cNvPr id="18" name="Group 18"/>
          <p:cNvGrpSpPr/>
          <p:nvPr/>
        </p:nvGrpSpPr>
        <p:grpSpPr>
          <a:xfrm>
            <a:off x="11478577" y="7444057"/>
            <a:ext cx="1397183" cy="47625"/>
            <a:chOff x="0" y="0"/>
            <a:chExt cx="1862911" cy="63500"/>
          </a:xfrm>
        </p:grpSpPr>
        <p:sp>
          <p:nvSpPr>
            <p:cNvPr id="19" name="Freeform 19"/>
            <p:cNvSpPr/>
            <p:nvPr/>
          </p:nvSpPr>
          <p:spPr>
            <a:xfrm>
              <a:off x="0" y="0"/>
              <a:ext cx="1862963" cy="63500"/>
            </a:xfrm>
            <a:custGeom>
              <a:avLst/>
              <a:gdLst/>
              <a:ahLst/>
              <a:cxnLst/>
              <a:rect l="l" t="t" r="r" b="b"/>
              <a:pathLst>
                <a:path w="1862963" h="63500">
                  <a:moveTo>
                    <a:pt x="31750" y="0"/>
                  </a:moveTo>
                  <a:lnTo>
                    <a:pt x="1831213" y="0"/>
                  </a:lnTo>
                  <a:cubicBezTo>
                    <a:pt x="1848739" y="0"/>
                    <a:pt x="1862963" y="14224"/>
                    <a:pt x="1862963" y="31750"/>
                  </a:cubicBezTo>
                  <a:cubicBezTo>
                    <a:pt x="1862963" y="49276"/>
                    <a:pt x="1848739" y="63500"/>
                    <a:pt x="1831213"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sp>
        <p:nvSpPr>
          <p:cNvPr id="20" name="TextBox 20"/>
          <p:cNvSpPr txBox="1"/>
          <p:nvPr/>
        </p:nvSpPr>
        <p:spPr>
          <a:xfrm>
            <a:off x="517609" y="9431687"/>
            <a:ext cx="5552965" cy="437205"/>
          </a:xfrm>
          <a:prstGeom prst="rect">
            <a:avLst/>
          </a:prstGeom>
        </p:spPr>
        <p:txBody>
          <a:bodyPr lIns="0" tIns="0" rIns="0" bIns="0" rtlCol="0" anchor="t">
            <a:spAutoFit/>
          </a:bodyPr>
          <a:lstStyle/>
          <a:p>
            <a:pPr algn="l">
              <a:lnSpc>
                <a:spcPts val="3201"/>
              </a:lnSpc>
            </a:pPr>
            <a:r>
              <a:rPr lang="en-US" sz="2286">
                <a:solidFill>
                  <a:srgbClr val="000000"/>
                </a:solidFill>
                <a:latin typeface="Open Sans Light"/>
                <a:ea typeface="Open Sans Light"/>
                <a:cs typeface="Open Sans Light"/>
                <a:sym typeface="Open Sans Light"/>
              </a:rPr>
              <a:t>To discuss - why is this a "weak" classifier</a:t>
            </a:r>
          </a:p>
        </p:txBody>
      </p:sp>
      <p:sp>
        <p:nvSpPr>
          <p:cNvPr id="21" name="TextBox 21"/>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FFFFFF"/>
                </a:solidFill>
                <a:latin typeface="Quicksand Bold"/>
                <a:ea typeface="Quicksand Bold"/>
                <a:cs typeface="Quicksand Bold"/>
                <a:sym typeface="Quicksand Bold"/>
              </a:rPr>
              <a:t>Data Squad | Ensemble Learning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0498048" y="0"/>
            <a:ext cx="8479194" cy="10287000"/>
            <a:chOff x="0" y="0"/>
            <a:chExt cx="11305593" cy="13716000"/>
          </a:xfrm>
        </p:grpSpPr>
        <p:sp>
          <p:nvSpPr>
            <p:cNvPr id="4" name="Freeform 4"/>
            <p:cNvSpPr/>
            <p:nvPr/>
          </p:nvSpPr>
          <p:spPr>
            <a:xfrm>
              <a:off x="0" y="0"/>
              <a:ext cx="11305544" cy="13716000"/>
            </a:xfrm>
            <a:custGeom>
              <a:avLst/>
              <a:gdLst/>
              <a:ahLst/>
              <a:cxnLst/>
              <a:rect l="l" t="t" r="r" b="b"/>
              <a:pathLst>
                <a:path w="11305544" h="13716000">
                  <a:moveTo>
                    <a:pt x="0" y="0"/>
                  </a:moveTo>
                  <a:lnTo>
                    <a:pt x="11305544" y="0"/>
                  </a:lnTo>
                  <a:lnTo>
                    <a:pt x="11305544" y="13716000"/>
                  </a:lnTo>
                  <a:lnTo>
                    <a:pt x="0" y="13716000"/>
                  </a:lnTo>
                  <a:close/>
                </a:path>
              </a:pathLst>
            </a:custGeom>
            <a:solidFill>
              <a:srgbClr val="EEEEEE"/>
            </a:solidFill>
          </p:spPr>
          <p:txBody>
            <a:bodyPr/>
            <a:lstStyle/>
            <a:p>
              <a:endParaRPr lang="en-PT"/>
            </a:p>
          </p:txBody>
        </p:sp>
      </p:grpSp>
      <p:sp>
        <p:nvSpPr>
          <p:cNvPr id="5" name="Freeform 5"/>
          <p:cNvSpPr/>
          <p:nvPr/>
        </p:nvSpPr>
        <p:spPr>
          <a:xfrm>
            <a:off x="11192585" y="2077023"/>
            <a:ext cx="7090121" cy="6132954"/>
          </a:xfrm>
          <a:custGeom>
            <a:avLst/>
            <a:gdLst/>
            <a:ahLst/>
            <a:cxnLst/>
            <a:rect l="l" t="t" r="r" b="b"/>
            <a:pathLst>
              <a:path w="7090121" h="6132954">
                <a:moveTo>
                  <a:pt x="0" y="0"/>
                </a:moveTo>
                <a:lnTo>
                  <a:pt x="7090121" y="0"/>
                </a:lnTo>
                <a:lnTo>
                  <a:pt x="7090121" y="6132954"/>
                </a:lnTo>
                <a:lnTo>
                  <a:pt x="0" y="6132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1524000" y="1347937"/>
            <a:ext cx="9245210"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WHAT ARE ENSEMBLE METHODS?</a:t>
            </a:r>
          </a:p>
        </p:txBody>
      </p:sp>
      <p:sp>
        <p:nvSpPr>
          <p:cNvPr id="7" name="TextBox 7"/>
          <p:cNvSpPr txBox="1"/>
          <p:nvPr/>
        </p:nvSpPr>
        <p:spPr>
          <a:xfrm>
            <a:off x="1524000" y="3163665"/>
            <a:ext cx="8974048"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During the Lockdown I decided to improve my cooking skills. </a:t>
            </a:r>
          </a:p>
        </p:txBody>
      </p:sp>
      <p:sp>
        <p:nvSpPr>
          <p:cNvPr id="8" name="TextBox 8"/>
          <p:cNvSpPr txBox="1"/>
          <p:nvPr/>
        </p:nvSpPr>
        <p:spPr>
          <a:xfrm>
            <a:off x="1524000" y="5067300"/>
            <a:ext cx="8974048" cy="157924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I'm quite happy with my results but I feel I should get external validation. What are my choices?</a:t>
            </a:r>
          </a:p>
        </p:txBody>
      </p:sp>
      <p:sp>
        <p:nvSpPr>
          <p:cNvPr id="9" name="TextBox 9"/>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924521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ADA BOOSTING</a:t>
            </a:r>
          </a:p>
        </p:txBody>
      </p:sp>
      <p:grpSp>
        <p:nvGrpSpPr>
          <p:cNvPr id="4" name="Group 4"/>
          <p:cNvGrpSpPr/>
          <p:nvPr/>
        </p:nvGrpSpPr>
        <p:grpSpPr>
          <a:xfrm>
            <a:off x="0" y="2801631"/>
            <a:ext cx="18288000" cy="7485369"/>
            <a:chOff x="0" y="0"/>
            <a:chExt cx="24384000" cy="9980492"/>
          </a:xfrm>
        </p:grpSpPr>
        <p:sp>
          <p:nvSpPr>
            <p:cNvPr id="5" name="Freeform 5"/>
            <p:cNvSpPr/>
            <p:nvPr/>
          </p:nvSpPr>
          <p:spPr>
            <a:xfrm>
              <a:off x="0" y="0"/>
              <a:ext cx="24384000" cy="9980447"/>
            </a:xfrm>
            <a:custGeom>
              <a:avLst/>
              <a:gdLst/>
              <a:ahLst/>
              <a:cxnLst/>
              <a:rect l="l" t="t" r="r" b="b"/>
              <a:pathLst>
                <a:path w="24384000" h="9980447">
                  <a:moveTo>
                    <a:pt x="0" y="0"/>
                  </a:moveTo>
                  <a:lnTo>
                    <a:pt x="24384000" y="0"/>
                  </a:lnTo>
                  <a:lnTo>
                    <a:pt x="24384000" y="9980447"/>
                  </a:lnTo>
                  <a:lnTo>
                    <a:pt x="0" y="9980447"/>
                  </a:lnTo>
                  <a:close/>
                </a:path>
              </a:pathLst>
            </a:custGeom>
            <a:solidFill>
              <a:srgbClr val="2DC5FA"/>
            </a:solidFill>
          </p:spPr>
          <p:txBody>
            <a:bodyPr/>
            <a:lstStyle/>
            <a:p>
              <a:endParaRPr lang="en-PT"/>
            </a:p>
          </p:txBody>
        </p:sp>
      </p:grpSp>
      <p:grpSp>
        <p:nvGrpSpPr>
          <p:cNvPr id="6" name="Group 6"/>
          <p:cNvGrpSpPr/>
          <p:nvPr/>
        </p:nvGrpSpPr>
        <p:grpSpPr>
          <a:xfrm>
            <a:off x="1524000" y="3393744"/>
            <a:ext cx="3977207" cy="3817134"/>
            <a:chOff x="0" y="0"/>
            <a:chExt cx="5302943" cy="5089512"/>
          </a:xfrm>
        </p:grpSpPr>
        <p:sp>
          <p:nvSpPr>
            <p:cNvPr id="7" name="Freeform 7"/>
            <p:cNvSpPr/>
            <p:nvPr/>
          </p:nvSpPr>
          <p:spPr>
            <a:xfrm>
              <a:off x="0" y="0"/>
              <a:ext cx="5302885" cy="5089525"/>
            </a:xfrm>
            <a:custGeom>
              <a:avLst/>
              <a:gdLst/>
              <a:ahLst/>
              <a:cxnLst/>
              <a:rect l="l" t="t" r="r" b="b"/>
              <a:pathLst>
                <a:path w="5302885" h="5089525">
                  <a:moveTo>
                    <a:pt x="0" y="0"/>
                  </a:moveTo>
                  <a:lnTo>
                    <a:pt x="5302885" y="0"/>
                  </a:lnTo>
                  <a:lnTo>
                    <a:pt x="5302885" y="5089525"/>
                  </a:lnTo>
                  <a:lnTo>
                    <a:pt x="0" y="5089525"/>
                  </a:lnTo>
                  <a:lnTo>
                    <a:pt x="0" y="0"/>
                  </a:lnTo>
                  <a:close/>
                </a:path>
              </a:pathLst>
            </a:custGeom>
            <a:blipFill>
              <a:blip r:embed="rId4"/>
              <a:stretch>
                <a:fillRect r="-1"/>
              </a:stretch>
            </a:blipFill>
          </p:spPr>
          <p:txBody>
            <a:bodyPr/>
            <a:lstStyle/>
            <a:p>
              <a:endParaRPr lang="en-PT"/>
            </a:p>
          </p:txBody>
        </p:sp>
      </p:grpSp>
      <p:grpSp>
        <p:nvGrpSpPr>
          <p:cNvPr id="8" name="Group 8"/>
          <p:cNvGrpSpPr/>
          <p:nvPr/>
        </p:nvGrpSpPr>
        <p:grpSpPr>
          <a:xfrm>
            <a:off x="7066348" y="3393744"/>
            <a:ext cx="4123709" cy="3862131"/>
            <a:chOff x="0" y="0"/>
            <a:chExt cx="5498279" cy="5149508"/>
          </a:xfrm>
        </p:grpSpPr>
        <p:sp>
          <p:nvSpPr>
            <p:cNvPr id="9" name="Freeform 9"/>
            <p:cNvSpPr/>
            <p:nvPr/>
          </p:nvSpPr>
          <p:spPr>
            <a:xfrm>
              <a:off x="0" y="0"/>
              <a:ext cx="5498338" cy="5149469"/>
            </a:xfrm>
            <a:custGeom>
              <a:avLst/>
              <a:gdLst/>
              <a:ahLst/>
              <a:cxnLst/>
              <a:rect l="l" t="t" r="r" b="b"/>
              <a:pathLst>
                <a:path w="5498338" h="5149469">
                  <a:moveTo>
                    <a:pt x="0" y="0"/>
                  </a:moveTo>
                  <a:lnTo>
                    <a:pt x="5498338" y="0"/>
                  </a:lnTo>
                  <a:lnTo>
                    <a:pt x="5498338" y="5149469"/>
                  </a:lnTo>
                  <a:lnTo>
                    <a:pt x="0" y="5149469"/>
                  </a:lnTo>
                  <a:lnTo>
                    <a:pt x="0" y="0"/>
                  </a:lnTo>
                  <a:close/>
                </a:path>
              </a:pathLst>
            </a:custGeom>
            <a:blipFill>
              <a:blip r:embed="rId5"/>
              <a:stretch>
                <a:fillRect r="1"/>
              </a:stretch>
            </a:blipFill>
          </p:spPr>
          <p:txBody>
            <a:bodyPr/>
            <a:lstStyle/>
            <a:p>
              <a:endParaRPr lang="en-PT"/>
            </a:p>
          </p:txBody>
        </p:sp>
      </p:grpSp>
      <p:grpSp>
        <p:nvGrpSpPr>
          <p:cNvPr id="10" name="Group 10"/>
          <p:cNvGrpSpPr/>
          <p:nvPr/>
        </p:nvGrpSpPr>
        <p:grpSpPr>
          <a:xfrm>
            <a:off x="12864917" y="3393744"/>
            <a:ext cx="4035255" cy="3817134"/>
            <a:chOff x="0" y="0"/>
            <a:chExt cx="5380340" cy="5089512"/>
          </a:xfrm>
        </p:grpSpPr>
        <p:sp>
          <p:nvSpPr>
            <p:cNvPr id="11" name="Freeform 11"/>
            <p:cNvSpPr/>
            <p:nvPr/>
          </p:nvSpPr>
          <p:spPr>
            <a:xfrm>
              <a:off x="0" y="0"/>
              <a:ext cx="5380355" cy="5089525"/>
            </a:xfrm>
            <a:custGeom>
              <a:avLst/>
              <a:gdLst/>
              <a:ahLst/>
              <a:cxnLst/>
              <a:rect l="l" t="t" r="r" b="b"/>
              <a:pathLst>
                <a:path w="5380355" h="5089525">
                  <a:moveTo>
                    <a:pt x="0" y="0"/>
                  </a:moveTo>
                  <a:lnTo>
                    <a:pt x="5380355" y="0"/>
                  </a:lnTo>
                  <a:lnTo>
                    <a:pt x="5380355" y="5089525"/>
                  </a:lnTo>
                  <a:lnTo>
                    <a:pt x="0" y="5089525"/>
                  </a:lnTo>
                  <a:lnTo>
                    <a:pt x="0" y="0"/>
                  </a:lnTo>
                  <a:close/>
                </a:path>
              </a:pathLst>
            </a:custGeom>
            <a:blipFill>
              <a:blip r:embed="rId6"/>
              <a:stretch>
                <a:fillRect/>
              </a:stretch>
            </a:blipFill>
          </p:spPr>
          <p:txBody>
            <a:bodyPr/>
            <a:lstStyle/>
            <a:p>
              <a:endParaRPr lang="en-PT"/>
            </a:p>
          </p:txBody>
        </p:sp>
      </p:grpSp>
      <p:grpSp>
        <p:nvGrpSpPr>
          <p:cNvPr id="12" name="Group 12"/>
          <p:cNvGrpSpPr/>
          <p:nvPr/>
        </p:nvGrpSpPr>
        <p:grpSpPr>
          <a:xfrm>
            <a:off x="5481678" y="5293051"/>
            <a:ext cx="1397183" cy="47625"/>
            <a:chOff x="0" y="0"/>
            <a:chExt cx="1862911" cy="63500"/>
          </a:xfrm>
        </p:grpSpPr>
        <p:sp>
          <p:nvSpPr>
            <p:cNvPr id="13" name="Freeform 13"/>
            <p:cNvSpPr/>
            <p:nvPr/>
          </p:nvSpPr>
          <p:spPr>
            <a:xfrm>
              <a:off x="0" y="0"/>
              <a:ext cx="1862963" cy="63500"/>
            </a:xfrm>
            <a:custGeom>
              <a:avLst/>
              <a:gdLst/>
              <a:ahLst/>
              <a:cxnLst/>
              <a:rect l="l" t="t" r="r" b="b"/>
              <a:pathLst>
                <a:path w="1862963" h="63500">
                  <a:moveTo>
                    <a:pt x="158750" y="0"/>
                  </a:moveTo>
                  <a:lnTo>
                    <a:pt x="222250" y="0"/>
                  </a:lnTo>
                  <a:cubicBezTo>
                    <a:pt x="239776" y="0"/>
                    <a:pt x="254000" y="14224"/>
                    <a:pt x="254000" y="31750"/>
                  </a:cubicBezTo>
                  <a:cubicBezTo>
                    <a:pt x="254000" y="49276"/>
                    <a:pt x="239776" y="63500"/>
                    <a:pt x="222250" y="63500"/>
                  </a:cubicBezTo>
                  <a:lnTo>
                    <a:pt x="158750" y="63500"/>
                  </a:lnTo>
                  <a:cubicBezTo>
                    <a:pt x="141224" y="63500"/>
                    <a:pt x="127000" y="49276"/>
                    <a:pt x="127000" y="31750"/>
                  </a:cubicBezTo>
                  <a:cubicBezTo>
                    <a:pt x="127000" y="14224"/>
                    <a:pt x="141224" y="0"/>
                    <a:pt x="158750" y="0"/>
                  </a:cubicBezTo>
                  <a:close/>
                  <a:moveTo>
                    <a:pt x="285750" y="0"/>
                  </a:moveTo>
                  <a:lnTo>
                    <a:pt x="349250" y="0"/>
                  </a:lnTo>
                  <a:cubicBezTo>
                    <a:pt x="366776" y="0"/>
                    <a:pt x="381000" y="14224"/>
                    <a:pt x="381000" y="31750"/>
                  </a:cubicBezTo>
                  <a:cubicBezTo>
                    <a:pt x="381000" y="49276"/>
                    <a:pt x="366776" y="63500"/>
                    <a:pt x="349250" y="63500"/>
                  </a:cubicBezTo>
                  <a:lnTo>
                    <a:pt x="285750" y="63500"/>
                  </a:lnTo>
                  <a:cubicBezTo>
                    <a:pt x="268224" y="63500"/>
                    <a:pt x="254000" y="49276"/>
                    <a:pt x="254000" y="31750"/>
                  </a:cubicBezTo>
                  <a:cubicBezTo>
                    <a:pt x="254000" y="14224"/>
                    <a:pt x="268224" y="0"/>
                    <a:pt x="285750" y="0"/>
                  </a:cubicBezTo>
                  <a:close/>
                  <a:moveTo>
                    <a:pt x="412750" y="0"/>
                  </a:moveTo>
                  <a:lnTo>
                    <a:pt x="476250" y="0"/>
                  </a:lnTo>
                  <a:cubicBezTo>
                    <a:pt x="493776" y="0"/>
                    <a:pt x="508000" y="14224"/>
                    <a:pt x="508000" y="31750"/>
                  </a:cubicBezTo>
                  <a:cubicBezTo>
                    <a:pt x="508000" y="49276"/>
                    <a:pt x="493776" y="63500"/>
                    <a:pt x="476250" y="63500"/>
                  </a:cubicBezTo>
                  <a:lnTo>
                    <a:pt x="412750" y="63500"/>
                  </a:lnTo>
                  <a:cubicBezTo>
                    <a:pt x="395224" y="63500"/>
                    <a:pt x="381000" y="49276"/>
                    <a:pt x="381000" y="31750"/>
                  </a:cubicBezTo>
                  <a:cubicBezTo>
                    <a:pt x="381000" y="14224"/>
                    <a:pt x="395224" y="0"/>
                    <a:pt x="412750" y="0"/>
                  </a:cubicBezTo>
                  <a:close/>
                  <a:moveTo>
                    <a:pt x="539750" y="0"/>
                  </a:moveTo>
                  <a:lnTo>
                    <a:pt x="603250" y="0"/>
                  </a:lnTo>
                  <a:cubicBezTo>
                    <a:pt x="620776" y="0"/>
                    <a:pt x="635000" y="14224"/>
                    <a:pt x="635000" y="31750"/>
                  </a:cubicBezTo>
                  <a:cubicBezTo>
                    <a:pt x="635000" y="49276"/>
                    <a:pt x="620776" y="63500"/>
                    <a:pt x="603250" y="63500"/>
                  </a:cubicBezTo>
                  <a:lnTo>
                    <a:pt x="539750" y="63500"/>
                  </a:lnTo>
                  <a:cubicBezTo>
                    <a:pt x="522224" y="63500"/>
                    <a:pt x="508000" y="49276"/>
                    <a:pt x="508000" y="31750"/>
                  </a:cubicBezTo>
                  <a:cubicBezTo>
                    <a:pt x="508000" y="14224"/>
                    <a:pt x="522224" y="0"/>
                    <a:pt x="539750" y="0"/>
                  </a:cubicBezTo>
                  <a:close/>
                  <a:moveTo>
                    <a:pt x="666750" y="0"/>
                  </a:moveTo>
                  <a:lnTo>
                    <a:pt x="730250" y="0"/>
                  </a:lnTo>
                  <a:cubicBezTo>
                    <a:pt x="747776" y="0"/>
                    <a:pt x="762000" y="14224"/>
                    <a:pt x="762000" y="31750"/>
                  </a:cubicBezTo>
                  <a:cubicBezTo>
                    <a:pt x="762000" y="49276"/>
                    <a:pt x="747776" y="63500"/>
                    <a:pt x="730250" y="63500"/>
                  </a:cubicBezTo>
                  <a:lnTo>
                    <a:pt x="666750" y="63500"/>
                  </a:lnTo>
                  <a:cubicBezTo>
                    <a:pt x="649224" y="63500"/>
                    <a:pt x="635000" y="49276"/>
                    <a:pt x="635000" y="31750"/>
                  </a:cubicBezTo>
                  <a:cubicBezTo>
                    <a:pt x="635000" y="14224"/>
                    <a:pt x="649224" y="0"/>
                    <a:pt x="666750" y="0"/>
                  </a:cubicBezTo>
                  <a:close/>
                  <a:moveTo>
                    <a:pt x="793750" y="0"/>
                  </a:moveTo>
                  <a:lnTo>
                    <a:pt x="857250" y="0"/>
                  </a:lnTo>
                  <a:cubicBezTo>
                    <a:pt x="874776" y="0"/>
                    <a:pt x="889000" y="14224"/>
                    <a:pt x="889000" y="31750"/>
                  </a:cubicBezTo>
                  <a:cubicBezTo>
                    <a:pt x="889000" y="49276"/>
                    <a:pt x="874776" y="63500"/>
                    <a:pt x="857250" y="63500"/>
                  </a:cubicBezTo>
                  <a:lnTo>
                    <a:pt x="793750" y="63500"/>
                  </a:lnTo>
                  <a:cubicBezTo>
                    <a:pt x="776224" y="63500"/>
                    <a:pt x="762000" y="49276"/>
                    <a:pt x="762000" y="31750"/>
                  </a:cubicBezTo>
                  <a:cubicBezTo>
                    <a:pt x="762000" y="14224"/>
                    <a:pt x="776224" y="0"/>
                    <a:pt x="793750" y="0"/>
                  </a:cubicBezTo>
                  <a:close/>
                  <a:moveTo>
                    <a:pt x="920750" y="0"/>
                  </a:moveTo>
                  <a:lnTo>
                    <a:pt x="984250" y="0"/>
                  </a:lnTo>
                  <a:cubicBezTo>
                    <a:pt x="1001776" y="0"/>
                    <a:pt x="1016000" y="14224"/>
                    <a:pt x="1016000" y="31750"/>
                  </a:cubicBezTo>
                  <a:cubicBezTo>
                    <a:pt x="1016000" y="49276"/>
                    <a:pt x="1001776" y="63500"/>
                    <a:pt x="984250" y="63500"/>
                  </a:cubicBezTo>
                  <a:lnTo>
                    <a:pt x="920750" y="63500"/>
                  </a:lnTo>
                  <a:cubicBezTo>
                    <a:pt x="903224" y="63500"/>
                    <a:pt x="889000" y="49276"/>
                    <a:pt x="889000" y="31750"/>
                  </a:cubicBezTo>
                  <a:cubicBezTo>
                    <a:pt x="889000" y="14224"/>
                    <a:pt x="903224" y="0"/>
                    <a:pt x="920750" y="0"/>
                  </a:cubicBezTo>
                  <a:close/>
                  <a:moveTo>
                    <a:pt x="1047750" y="0"/>
                  </a:moveTo>
                  <a:lnTo>
                    <a:pt x="1111250" y="0"/>
                  </a:lnTo>
                  <a:cubicBezTo>
                    <a:pt x="1128776" y="0"/>
                    <a:pt x="1143000" y="14224"/>
                    <a:pt x="1143000" y="31750"/>
                  </a:cubicBezTo>
                  <a:cubicBezTo>
                    <a:pt x="1143000" y="49276"/>
                    <a:pt x="1128776" y="63500"/>
                    <a:pt x="1111250" y="63500"/>
                  </a:cubicBezTo>
                  <a:lnTo>
                    <a:pt x="1047750" y="63500"/>
                  </a:lnTo>
                  <a:cubicBezTo>
                    <a:pt x="1030224" y="63500"/>
                    <a:pt x="1016000" y="49276"/>
                    <a:pt x="1016000" y="31750"/>
                  </a:cubicBezTo>
                  <a:cubicBezTo>
                    <a:pt x="1016000" y="14224"/>
                    <a:pt x="1030224" y="0"/>
                    <a:pt x="1047750" y="0"/>
                  </a:cubicBezTo>
                  <a:close/>
                  <a:moveTo>
                    <a:pt x="1174750" y="0"/>
                  </a:moveTo>
                  <a:lnTo>
                    <a:pt x="1238250" y="0"/>
                  </a:lnTo>
                  <a:cubicBezTo>
                    <a:pt x="1255776" y="0"/>
                    <a:pt x="1270000" y="14224"/>
                    <a:pt x="1270000" y="31750"/>
                  </a:cubicBezTo>
                  <a:cubicBezTo>
                    <a:pt x="1270000" y="49276"/>
                    <a:pt x="1255776" y="63500"/>
                    <a:pt x="1238250" y="63500"/>
                  </a:cubicBezTo>
                  <a:lnTo>
                    <a:pt x="1174750" y="63500"/>
                  </a:lnTo>
                  <a:cubicBezTo>
                    <a:pt x="1157224" y="63500"/>
                    <a:pt x="1143000" y="49276"/>
                    <a:pt x="1143000" y="31750"/>
                  </a:cubicBezTo>
                  <a:cubicBezTo>
                    <a:pt x="1143000" y="14224"/>
                    <a:pt x="1157224" y="0"/>
                    <a:pt x="1174750" y="0"/>
                  </a:cubicBezTo>
                  <a:close/>
                  <a:moveTo>
                    <a:pt x="1301750" y="0"/>
                  </a:moveTo>
                  <a:lnTo>
                    <a:pt x="1365250" y="0"/>
                  </a:lnTo>
                  <a:cubicBezTo>
                    <a:pt x="1382776" y="0"/>
                    <a:pt x="1397000" y="14224"/>
                    <a:pt x="1397000" y="31750"/>
                  </a:cubicBezTo>
                  <a:cubicBezTo>
                    <a:pt x="1397000" y="49276"/>
                    <a:pt x="1382776" y="63500"/>
                    <a:pt x="1365250" y="63500"/>
                  </a:cubicBezTo>
                  <a:lnTo>
                    <a:pt x="1301750" y="63500"/>
                  </a:lnTo>
                  <a:cubicBezTo>
                    <a:pt x="1284224" y="63500"/>
                    <a:pt x="1270000" y="49276"/>
                    <a:pt x="1270000" y="31750"/>
                  </a:cubicBezTo>
                  <a:cubicBezTo>
                    <a:pt x="1270000" y="14224"/>
                    <a:pt x="1284224" y="0"/>
                    <a:pt x="1301750" y="0"/>
                  </a:cubicBezTo>
                  <a:close/>
                  <a:moveTo>
                    <a:pt x="1428750" y="0"/>
                  </a:moveTo>
                  <a:lnTo>
                    <a:pt x="1492250" y="0"/>
                  </a:lnTo>
                  <a:cubicBezTo>
                    <a:pt x="1509776" y="0"/>
                    <a:pt x="1524000" y="14224"/>
                    <a:pt x="1524000" y="31750"/>
                  </a:cubicBezTo>
                  <a:cubicBezTo>
                    <a:pt x="1524000" y="49276"/>
                    <a:pt x="1509776" y="63500"/>
                    <a:pt x="1492250" y="63500"/>
                  </a:cubicBezTo>
                  <a:lnTo>
                    <a:pt x="1428750" y="63500"/>
                  </a:lnTo>
                  <a:cubicBezTo>
                    <a:pt x="1411224" y="63500"/>
                    <a:pt x="1397000" y="49276"/>
                    <a:pt x="1397000" y="31750"/>
                  </a:cubicBezTo>
                  <a:cubicBezTo>
                    <a:pt x="1397000" y="14224"/>
                    <a:pt x="1411224" y="0"/>
                    <a:pt x="1428750" y="0"/>
                  </a:cubicBezTo>
                  <a:close/>
                  <a:moveTo>
                    <a:pt x="1555750" y="0"/>
                  </a:moveTo>
                  <a:lnTo>
                    <a:pt x="1619250" y="0"/>
                  </a:lnTo>
                  <a:cubicBezTo>
                    <a:pt x="1636776" y="0"/>
                    <a:pt x="1651000" y="14224"/>
                    <a:pt x="1651000" y="31750"/>
                  </a:cubicBezTo>
                  <a:cubicBezTo>
                    <a:pt x="1651000" y="49276"/>
                    <a:pt x="1636776" y="63500"/>
                    <a:pt x="1619250" y="63500"/>
                  </a:cubicBezTo>
                  <a:lnTo>
                    <a:pt x="1555750" y="63500"/>
                  </a:lnTo>
                  <a:cubicBezTo>
                    <a:pt x="1538224" y="63500"/>
                    <a:pt x="1524000" y="49276"/>
                    <a:pt x="1524000" y="31750"/>
                  </a:cubicBezTo>
                  <a:cubicBezTo>
                    <a:pt x="1524000" y="14224"/>
                    <a:pt x="1538224" y="0"/>
                    <a:pt x="1555750" y="0"/>
                  </a:cubicBezTo>
                  <a:close/>
                  <a:moveTo>
                    <a:pt x="1682750" y="0"/>
                  </a:moveTo>
                  <a:lnTo>
                    <a:pt x="1746250" y="0"/>
                  </a:lnTo>
                  <a:cubicBezTo>
                    <a:pt x="1763776" y="0"/>
                    <a:pt x="1778000" y="14224"/>
                    <a:pt x="1778000" y="31750"/>
                  </a:cubicBezTo>
                  <a:cubicBezTo>
                    <a:pt x="1778000" y="49276"/>
                    <a:pt x="1763776" y="63500"/>
                    <a:pt x="1746250" y="63500"/>
                  </a:cubicBezTo>
                  <a:lnTo>
                    <a:pt x="1682750" y="63500"/>
                  </a:lnTo>
                  <a:cubicBezTo>
                    <a:pt x="1665224" y="63500"/>
                    <a:pt x="1651000" y="49276"/>
                    <a:pt x="1651000" y="31750"/>
                  </a:cubicBezTo>
                  <a:cubicBezTo>
                    <a:pt x="1651000" y="14224"/>
                    <a:pt x="1665224" y="0"/>
                    <a:pt x="1682750" y="0"/>
                  </a:cubicBezTo>
                  <a:close/>
                  <a:moveTo>
                    <a:pt x="1809750" y="0"/>
                  </a:moveTo>
                  <a:lnTo>
                    <a:pt x="1831213" y="0"/>
                  </a:lnTo>
                  <a:cubicBezTo>
                    <a:pt x="1848739" y="0"/>
                    <a:pt x="1862963" y="14224"/>
                    <a:pt x="1862963" y="31750"/>
                  </a:cubicBezTo>
                  <a:cubicBezTo>
                    <a:pt x="1862963" y="49276"/>
                    <a:pt x="1848739" y="63500"/>
                    <a:pt x="1831213" y="63500"/>
                  </a:cubicBezTo>
                  <a:lnTo>
                    <a:pt x="1809750" y="63500"/>
                  </a:lnTo>
                  <a:cubicBezTo>
                    <a:pt x="1792224" y="63500"/>
                    <a:pt x="1778000" y="49276"/>
                    <a:pt x="1778000" y="31750"/>
                  </a:cubicBezTo>
                  <a:cubicBezTo>
                    <a:pt x="1778000" y="14224"/>
                    <a:pt x="1792224" y="0"/>
                    <a:pt x="1809750" y="0"/>
                  </a:cubicBezTo>
                  <a:close/>
                  <a:moveTo>
                    <a:pt x="31750" y="0"/>
                  </a:moveTo>
                  <a:lnTo>
                    <a:pt x="95250" y="0"/>
                  </a:lnTo>
                  <a:cubicBezTo>
                    <a:pt x="112776" y="0"/>
                    <a:pt x="127000" y="14224"/>
                    <a:pt x="127000" y="31750"/>
                  </a:cubicBezTo>
                  <a:cubicBezTo>
                    <a:pt x="127000" y="49276"/>
                    <a:pt x="112776" y="63500"/>
                    <a:pt x="95250" y="63500"/>
                  </a:cubicBezTo>
                  <a:lnTo>
                    <a:pt x="31750" y="63500"/>
                  </a:lnTo>
                  <a:cubicBezTo>
                    <a:pt x="14224" y="63500"/>
                    <a:pt x="0" y="49276"/>
                    <a:pt x="0" y="31750"/>
                  </a:cubicBezTo>
                  <a:cubicBezTo>
                    <a:pt x="0" y="14224"/>
                    <a:pt x="14224" y="0"/>
                    <a:pt x="31750" y="0"/>
                  </a:cubicBezTo>
                  <a:close/>
                </a:path>
              </a:pathLst>
            </a:custGeom>
            <a:solidFill>
              <a:srgbClr val="A6A6A6"/>
            </a:solidFill>
          </p:spPr>
          <p:txBody>
            <a:bodyPr/>
            <a:lstStyle/>
            <a:p>
              <a:endParaRPr lang="en-PT"/>
            </a:p>
          </p:txBody>
        </p:sp>
      </p:grpSp>
      <p:grpSp>
        <p:nvGrpSpPr>
          <p:cNvPr id="14" name="Group 14"/>
          <p:cNvGrpSpPr/>
          <p:nvPr/>
        </p:nvGrpSpPr>
        <p:grpSpPr>
          <a:xfrm>
            <a:off x="11297659" y="5277185"/>
            <a:ext cx="1397183" cy="47625"/>
            <a:chOff x="0" y="0"/>
            <a:chExt cx="1862911" cy="63500"/>
          </a:xfrm>
        </p:grpSpPr>
        <p:sp>
          <p:nvSpPr>
            <p:cNvPr id="15" name="Freeform 15"/>
            <p:cNvSpPr/>
            <p:nvPr/>
          </p:nvSpPr>
          <p:spPr>
            <a:xfrm>
              <a:off x="0" y="0"/>
              <a:ext cx="1862963" cy="63500"/>
            </a:xfrm>
            <a:custGeom>
              <a:avLst/>
              <a:gdLst/>
              <a:ahLst/>
              <a:cxnLst/>
              <a:rect l="l" t="t" r="r" b="b"/>
              <a:pathLst>
                <a:path w="1862963" h="63500">
                  <a:moveTo>
                    <a:pt x="158750" y="0"/>
                  </a:moveTo>
                  <a:lnTo>
                    <a:pt x="222250" y="0"/>
                  </a:lnTo>
                  <a:cubicBezTo>
                    <a:pt x="239776" y="0"/>
                    <a:pt x="254000" y="14224"/>
                    <a:pt x="254000" y="31750"/>
                  </a:cubicBezTo>
                  <a:cubicBezTo>
                    <a:pt x="254000" y="49276"/>
                    <a:pt x="239776" y="63500"/>
                    <a:pt x="222250" y="63500"/>
                  </a:cubicBezTo>
                  <a:lnTo>
                    <a:pt x="158750" y="63500"/>
                  </a:lnTo>
                  <a:cubicBezTo>
                    <a:pt x="141224" y="63500"/>
                    <a:pt x="127000" y="49276"/>
                    <a:pt x="127000" y="31750"/>
                  </a:cubicBezTo>
                  <a:cubicBezTo>
                    <a:pt x="127000" y="14224"/>
                    <a:pt x="141224" y="0"/>
                    <a:pt x="158750" y="0"/>
                  </a:cubicBezTo>
                  <a:close/>
                  <a:moveTo>
                    <a:pt x="285750" y="0"/>
                  </a:moveTo>
                  <a:lnTo>
                    <a:pt x="349250" y="0"/>
                  </a:lnTo>
                  <a:cubicBezTo>
                    <a:pt x="366776" y="0"/>
                    <a:pt x="381000" y="14224"/>
                    <a:pt x="381000" y="31750"/>
                  </a:cubicBezTo>
                  <a:cubicBezTo>
                    <a:pt x="381000" y="49276"/>
                    <a:pt x="366776" y="63500"/>
                    <a:pt x="349250" y="63500"/>
                  </a:cubicBezTo>
                  <a:lnTo>
                    <a:pt x="285750" y="63500"/>
                  </a:lnTo>
                  <a:cubicBezTo>
                    <a:pt x="268224" y="63500"/>
                    <a:pt x="254000" y="49276"/>
                    <a:pt x="254000" y="31750"/>
                  </a:cubicBezTo>
                  <a:cubicBezTo>
                    <a:pt x="254000" y="14224"/>
                    <a:pt x="268224" y="0"/>
                    <a:pt x="285750" y="0"/>
                  </a:cubicBezTo>
                  <a:close/>
                  <a:moveTo>
                    <a:pt x="412750" y="0"/>
                  </a:moveTo>
                  <a:lnTo>
                    <a:pt x="476250" y="0"/>
                  </a:lnTo>
                  <a:cubicBezTo>
                    <a:pt x="493776" y="0"/>
                    <a:pt x="508000" y="14224"/>
                    <a:pt x="508000" y="31750"/>
                  </a:cubicBezTo>
                  <a:cubicBezTo>
                    <a:pt x="508000" y="49276"/>
                    <a:pt x="493776" y="63500"/>
                    <a:pt x="476250" y="63500"/>
                  </a:cubicBezTo>
                  <a:lnTo>
                    <a:pt x="412750" y="63500"/>
                  </a:lnTo>
                  <a:cubicBezTo>
                    <a:pt x="395224" y="63500"/>
                    <a:pt x="381000" y="49276"/>
                    <a:pt x="381000" y="31750"/>
                  </a:cubicBezTo>
                  <a:cubicBezTo>
                    <a:pt x="381000" y="14224"/>
                    <a:pt x="395224" y="0"/>
                    <a:pt x="412750" y="0"/>
                  </a:cubicBezTo>
                  <a:close/>
                  <a:moveTo>
                    <a:pt x="539750" y="0"/>
                  </a:moveTo>
                  <a:lnTo>
                    <a:pt x="603250" y="0"/>
                  </a:lnTo>
                  <a:cubicBezTo>
                    <a:pt x="620776" y="0"/>
                    <a:pt x="635000" y="14224"/>
                    <a:pt x="635000" y="31750"/>
                  </a:cubicBezTo>
                  <a:cubicBezTo>
                    <a:pt x="635000" y="49276"/>
                    <a:pt x="620776" y="63500"/>
                    <a:pt x="603250" y="63500"/>
                  </a:cubicBezTo>
                  <a:lnTo>
                    <a:pt x="539750" y="63500"/>
                  </a:lnTo>
                  <a:cubicBezTo>
                    <a:pt x="522224" y="63500"/>
                    <a:pt x="508000" y="49276"/>
                    <a:pt x="508000" y="31750"/>
                  </a:cubicBezTo>
                  <a:cubicBezTo>
                    <a:pt x="508000" y="14224"/>
                    <a:pt x="522224" y="0"/>
                    <a:pt x="539750" y="0"/>
                  </a:cubicBezTo>
                  <a:close/>
                  <a:moveTo>
                    <a:pt x="666750" y="0"/>
                  </a:moveTo>
                  <a:lnTo>
                    <a:pt x="730250" y="0"/>
                  </a:lnTo>
                  <a:cubicBezTo>
                    <a:pt x="747776" y="0"/>
                    <a:pt x="762000" y="14224"/>
                    <a:pt x="762000" y="31750"/>
                  </a:cubicBezTo>
                  <a:cubicBezTo>
                    <a:pt x="762000" y="49276"/>
                    <a:pt x="747776" y="63500"/>
                    <a:pt x="730250" y="63500"/>
                  </a:cubicBezTo>
                  <a:lnTo>
                    <a:pt x="666750" y="63500"/>
                  </a:lnTo>
                  <a:cubicBezTo>
                    <a:pt x="649224" y="63500"/>
                    <a:pt x="635000" y="49276"/>
                    <a:pt x="635000" y="31750"/>
                  </a:cubicBezTo>
                  <a:cubicBezTo>
                    <a:pt x="635000" y="14224"/>
                    <a:pt x="649224" y="0"/>
                    <a:pt x="666750" y="0"/>
                  </a:cubicBezTo>
                  <a:close/>
                  <a:moveTo>
                    <a:pt x="793750" y="0"/>
                  </a:moveTo>
                  <a:lnTo>
                    <a:pt x="857250" y="0"/>
                  </a:lnTo>
                  <a:cubicBezTo>
                    <a:pt x="874776" y="0"/>
                    <a:pt x="889000" y="14224"/>
                    <a:pt x="889000" y="31750"/>
                  </a:cubicBezTo>
                  <a:cubicBezTo>
                    <a:pt x="889000" y="49276"/>
                    <a:pt x="874776" y="63500"/>
                    <a:pt x="857250" y="63500"/>
                  </a:cubicBezTo>
                  <a:lnTo>
                    <a:pt x="793750" y="63500"/>
                  </a:lnTo>
                  <a:cubicBezTo>
                    <a:pt x="776224" y="63500"/>
                    <a:pt x="762000" y="49276"/>
                    <a:pt x="762000" y="31750"/>
                  </a:cubicBezTo>
                  <a:cubicBezTo>
                    <a:pt x="762000" y="14224"/>
                    <a:pt x="776224" y="0"/>
                    <a:pt x="793750" y="0"/>
                  </a:cubicBezTo>
                  <a:close/>
                  <a:moveTo>
                    <a:pt x="920750" y="0"/>
                  </a:moveTo>
                  <a:lnTo>
                    <a:pt x="984250" y="0"/>
                  </a:lnTo>
                  <a:cubicBezTo>
                    <a:pt x="1001776" y="0"/>
                    <a:pt x="1016000" y="14224"/>
                    <a:pt x="1016000" y="31750"/>
                  </a:cubicBezTo>
                  <a:cubicBezTo>
                    <a:pt x="1016000" y="49276"/>
                    <a:pt x="1001776" y="63500"/>
                    <a:pt x="984250" y="63500"/>
                  </a:cubicBezTo>
                  <a:lnTo>
                    <a:pt x="920750" y="63500"/>
                  </a:lnTo>
                  <a:cubicBezTo>
                    <a:pt x="903224" y="63500"/>
                    <a:pt x="889000" y="49276"/>
                    <a:pt x="889000" y="31750"/>
                  </a:cubicBezTo>
                  <a:cubicBezTo>
                    <a:pt x="889000" y="14224"/>
                    <a:pt x="903224" y="0"/>
                    <a:pt x="920750" y="0"/>
                  </a:cubicBezTo>
                  <a:close/>
                  <a:moveTo>
                    <a:pt x="1047750" y="0"/>
                  </a:moveTo>
                  <a:lnTo>
                    <a:pt x="1111250" y="0"/>
                  </a:lnTo>
                  <a:cubicBezTo>
                    <a:pt x="1128776" y="0"/>
                    <a:pt x="1143000" y="14224"/>
                    <a:pt x="1143000" y="31750"/>
                  </a:cubicBezTo>
                  <a:cubicBezTo>
                    <a:pt x="1143000" y="49276"/>
                    <a:pt x="1128776" y="63500"/>
                    <a:pt x="1111250" y="63500"/>
                  </a:cubicBezTo>
                  <a:lnTo>
                    <a:pt x="1047750" y="63500"/>
                  </a:lnTo>
                  <a:cubicBezTo>
                    <a:pt x="1030224" y="63500"/>
                    <a:pt x="1016000" y="49276"/>
                    <a:pt x="1016000" y="31750"/>
                  </a:cubicBezTo>
                  <a:cubicBezTo>
                    <a:pt x="1016000" y="14224"/>
                    <a:pt x="1030224" y="0"/>
                    <a:pt x="1047750" y="0"/>
                  </a:cubicBezTo>
                  <a:close/>
                  <a:moveTo>
                    <a:pt x="1174750" y="0"/>
                  </a:moveTo>
                  <a:lnTo>
                    <a:pt x="1238250" y="0"/>
                  </a:lnTo>
                  <a:cubicBezTo>
                    <a:pt x="1255776" y="0"/>
                    <a:pt x="1270000" y="14224"/>
                    <a:pt x="1270000" y="31750"/>
                  </a:cubicBezTo>
                  <a:cubicBezTo>
                    <a:pt x="1270000" y="49276"/>
                    <a:pt x="1255776" y="63500"/>
                    <a:pt x="1238250" y="63500"/>
                  </a:cubicBezTo>
                  <a:lnTo>
                    <a:pt x="1174750" y="63500"/>
                  </a:lnTo>
                  <a:cubicBezTo>
                    <a:pt x="1157224" y="63500"/>
                    <a:pt x="1143000" y="49276"/>
                    <a:pt x="1143000" y="31750"/>
                  </a:cubicBezTo>
                  <a:cubicBezTo>
                    <a:pt x="1143000" y="14224"/>
                    <a:pt x="1157224" y="0"/>
                    <a:pt x="1174750" y="0"/>
                  </a:cubicBezTo>
                  <a:close/>
                  <a:moveTo>
                    <a:pt x="1301750" y="0"/>
                  </a:moveTo>
                  <a:lnTo>
                    <a:pt x="1365250" y="0"/>
                  </a:lnTo>
                  <a:cubicBezTo>
                    <a:pt x="1382776" y="0"/>
                    <a:pt x="1397000" y="14224"/>
                    <a:pt x="1397000" y="31750"/>
                  </a:cubicBezTo>
                  <a:cubicBezTo>
                    <a:pt x="1397000" y="49276"/>
                    <a:pt x="1382776" y="63500"/>
                    <a:pt x="1365250" y="63500"/>
                  </a:cubicBezTo>
                  <a:lnTo>
                    <a:pt x="1301750" y="63500"/>
                  </a:lnTo>
                  <a:cubicBezTo>
                    <a:pt x="1284224" y="63500"/>
                    <a:pt x="1270000" y="49276"/>
                    <a:pt x="1270000" y="31750"/>
                  </a:cubicBezTo>
                  <a:cubicBezTo>
                    <a:pt x="1270000" y="14224"/>
                    <a:pt x="1284224" y="0"/>
                    <a:pt x="1301750" y="0"/>
                  </a:cubicBezTo>
                  <a:close/>
                  <a:moveTo>
                    <a:pt x="1428750" y="0"/>
                  </a:moveTo>
                  <a:lnTo>
                    <a:pt x="1492250" y="0"/>
                  </a:lnTo>
                  <a:cubicBezTo>
                    <a:pt x="1509776" y="0"/>
                    <a:pt x="1524000" y="14224"/>
                    <a:pt x="1524000" y="31750"/>
                  </a:cubicBezTo>
                  <a:cubicBezTo>
                    <a:pt x="1524000" y="49276"/>
                    <a:pt x="1509776" y="63500"/>
                    <a:pt x="1492250" y="63500"/>
                  </a:cubicBezTo>
                  <a:lnTo>
                    <a:pt x="1428750" y="63500"/>
                  </a:lnTo>
                  <a:cubicBezTo>
                    <a:pt x="1411224" y="63500"/>
                    <a:pt x="1397000" y="49276"/>
                    <a:pt x="1397000" y="31750"/>
                  </a:cubicBezTo>
                  <a:cubicBezTo>
                    <a:pt x="1397000" y="14224"/>
                    <a:pt x="1411224" y="0"/>
                    <a:pt x="1428750" y="0"/>
                  </a:cubicBezTo>
                  <a:close/>
                  <a:moveTo>
                    <a:pt x="1555750" y="0"/>
                  </a:moveTo>
                  <a:lnTo>
                    <a:pt x="1619250" y="0"/>
                  </a:lnTo>
                  <a:cubicBezTo>
                    <a:pt x="1636776" y="0"/>
                    <a:pt x="1651000" y="14224"/>
                    <a:pt x="1651000" y="31750"/>
                  </a:cubicBezTo>
                  <a:cubicBezTo>
                    <a:pt x="1651000" y="49276"/>
                    <a:pt x="1636776" y="63500"/>
                    <a:pt x="1619250" y="63500"/>
                  </a:cubicBezTo>
                  <a:lnTo>
                    <a:pt x="1555750" y="63500"/>
                  </a:lnTo>
                  <a:cubicBezTo>
                    <a:pt x="1538224" y="63500"/>
                    <a:pt x="1524000" y="49276"/>
                    <a:pt x="1524000" y="31750"/>
                  </a:cubicBezTo>
                  <a:cubicBezTo>
                    <a:pt x="1524000" y="14224"/>
                    <a:pt x="1538224" y="0"/>
                    <a:pt x="1555750" y="0"/>
                  </a:cubicBezTo>
                  <a:close/>
                  <a:moveTo>
                    <a:pt x="1682750" y="0"/>
                  </a:moveTo>
                  <a:lnTo>
                    <a:pt x="1746250" y="0"/>
                  </a:lnTo>
                  <a:cubicBezTo>
                    <a:pt x="1763776" y="0"/>
                    <a:pt x="1778000" y="14224"/>
                    <a:pt x="1778000" y="31750"/>
                  </a:cubicBezTo>
                  <a:cubicBezTo>
                    <a:pt x="1778000" y="49276"/>
                    <a:pt x="1763776" y="63500"/>
                    <a:pt x="1746250" y="63500"/>
                  </a:cubicBezTo>
                  <a:lnTo>
                    <a:pt x="1682750" y="63500"/>
                  </a:lnTo>
                  <a:cubicBezTo>
                    <a:pt x="1665224" y="63500"/>
                    <a:pt x="1651000" y="49276"/>
                    <a:pt x="1651000" y="31750"/>
                  </a:cubicBezTo>
                  <a:cubicBezTo>
                    <a:pt x="1651000" y="14224"/>
                    <a:pt x="1665224" y="0"/>
                    <a:pt x="1682750" y="0"/>
                  </a:cubicBezTo>
                  <a:close/>
                  <a:moveTo>
                    <a:pt x="1809750" y="0"/>
                  </a:moveTo>
                  <a:lnTo>
                    <a:pt x="1831213" y="0"/>
                  </a:lnTo>
                  <a:cubicBezTo>
                    <a:pt x="1848739" y="0"/>
                    <a:pt x="1862963" y="14224"/>
                    <a:pt x="1862963" y="31750"/>
                  </a:cubicBezTo>
                  <a:cubicBezTo>
                    <a:pt x="1862963" y="49276"/>
                    <a:pt x="1848739" y="63500"/>
                    <a:pt x="1831213" y="63500"/>
                  </a:cubicBezTo>
                  <a:lnTo>
                    <a:pt x="1809750" y="63500"/>
                  </a:lnTo>
                  <a:cubicBezTo>
                    <a:pt x="1792224" y="63500"/>
                    <a:pt x="1778000" y="49276"/>
                    <a:pt x="1778000" y="31750"/>
                  </a:cubicBezTo>
                  <a:cubicBezTo>
                    <a:pt x="1778000" y="14224"/>
                    <a:pt x="1792224" y="0"/>
                    <a:pt x="1809750" y="0"/>
                  </a:cubicBezTo>
                  <a:close/>
                  <a:moveTo>
                    <a:pt x="31750" y="0"/>
                  </a:moveTo>
                  <a:lnTo>
                    <a:pt x="95250" y="0"/>
                  </a:lnTo>
                  <a:cubicBezTo>
                    <a:pt x="112776" y="0"/>
                    <a:pt x="127000" y="14224"/>
                    <a:pt x="127000" y="31750"/>
                  </a:cubicBezTo>
                  <a:cubicBezTo>
                    <a:pt x="127000" y="49276"/>
                    <a:pt x="112776" y="63500"/>
                    <a:pt x="95250" y="63500"/>
                  </a:cubicBezTo>
                  <a:lnTo>
                    <a:pt x="31750" y="63500"/>
                  </a:lnTo>
                  <a:cubicBezTo>
                    <a:pt x="14224" y="63500"/>
                    <a:pt x="0" y="49276"/>
                    <a:pt x="0" y="31750"/>
                  </a:cubicBezTo>
                  <a:cubicBezTo>
                    <a:pt x="0" y="14224"/>
                    <a:pt x="14224" y="0"/>
                    <a:pt x="31750" y="0"/>
                  </a:cubicBezTo>
                  <a:close/>
                </a:path>
              </a:pathLst>
            </a:custGeom>
            <a:solidFill>
              <a:srgbClr val="A6A6A6"/>
            </a:solidFill>
          </p:spPr>
          <p:txBody>
            <a:bodyPr/>
            <a:lstStyle/>
            <a:p>
              <a:endParaRPr lang="en-PT"/>
            </a:p>
          </p:txBody>
        </p:sp>
      </p:grpSp>
      <p:grpSp>
        <p:nvGrpSpPr>
          <p:cNvPr id="16" name="Group 16"/>
          <p:cNvGrpSpPr/>
          <p:nvPr/>
        </p:nvGrpSpPr>
        <p:grpSpPr>
          <a:xfrm rot="1433626">
            <a:off x="3408231" y="7526370"/>
            <a:ext cx="2055570" cy="47625"/>
            <a:chOff x="0" y="0"/>
            <a:chExt cx="2740760" cy="63500"/>
          </a:xfrm>
        </p:grpSpPr>
        <p:sp>
          <p:nvSpPr>
            <p:cNvPr id="17" name="Freeform 17"/>
            <p:cNvSpPr/>
            <p:nvPr/>
          </p:nvSpPr>
          <p:spPr>
            <a:xfrm>
              <a:off x="0" y="0"/>
              <a:ext cx="2740787" cy="63500"/>
            </a:xfrm>
            <a:custGeom>
              <a:avLst/>
              <a:gdLst/>
              <a:ahLst/>
              <a:cxnLst/>
              <a:rect l="l" t="t" r="r" b="b"/>
              <a:pathLst>
                <a:path w="2740787" h="63500">
                  <a:moveTo>
                    <a:pt x="31750" y="0"/>
                  </a:moveTo>
                  <a:lnTo>
                    <a:pt x="2709037" y="0"/>
                  </a:lnTo>
                  <a:cubicBezTo>
                    <a:pt x="2726563" y="0"/>
                    <a:pt x="2740787" y="14224"/>
                    <a:pt x="2740787" y="31750"/>
                  </a:cubicBezTo>
                  <a:cubicBezTo>
                    <a:pt x="2740787" y="49276"/>
                    <a:pt x="2726563" y="63500"/>
                    <a:pt x="2709037"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grpSp>
        <p:nvGrpSpPr>
          <p:cNvPr id="18" name="Group 18"/>
          <p:cNvGrpSpPr/>
          <p:nvPr/>
        </p:nvGrpSpPr>
        <p:grpSpPr>
          <a:xfrm rot="5400000">
            <a:off x="8809360" y="7487654"/>
            <a:ext cx="717916" cy="47625"/>
            <a:chOff x="0" y="0"/>
            <a:chExt cx="957221" cy="63500"/>
          </a:xfrm>
        </p:grpSpPr>
        <p:sp>
          <p:nvSpPr>
            <p:cNvPr id="19" name="Freeform 19"/>
            <p:cNvSpPr/>
            <p:nvPr/>
          </p:nvSpPr>
          <p:spPr>
            <a:xfrm>
              <a:off x="0" y="0"/>
              <a:ext cx="957199" cy="63500"/>
            </a:xfrm>
            <a:custGeom>
              <a:avLst/>
              <a:gdLst/>
              <a:ahLst/>
              <a:cxnLst/>
              <a:rect l="l" t="t" r="r" b="b"/>
              <a:pathLst>
                <a:path w="957199" h="63500">
                  <a:moveTo>
                    <a:pt x="31750" y="0"/>
                  </a:moveTo>
                  <a:lnTo>
                    <a:pt x="925449" y="0"/>
                  </a:lnTo>
                  <a:cubicBezTo>
                    <a:pt x="942975" y="0"/>
                    <a:pt x="957199" y="14224"/>
                    <a:pt x="957199" y="31750"/>
                  </a:cubicBezTo>
                  <a:cubicBezTo>
                    <a:pt x="957199" y="49276"/>
                    <a:pt x="942975" y="63500"/>
                    <a:pt x="925449"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grpSp>
        <p:nvGrpSpPr>
          <p:cNvPr id="20" name="Group 20"/>
          <p:cNvGrpSpPr/>
          <p:nvPr/>
        </p:nvGrpSpPr>
        <p:grpSpPr>
          <a:xfrm rot="9616794">
            <a:off x="12779226" y="7567368"/>
            <a:ext cx="2132013" cy="47625"/>
            <a:chOff x="0" y="0"/>
            <a:chExt cx="2842684" cy="63500"/>
          </a:xfrm>
        </p:grpSpPr>
        <p:sp>
          <p:nvSpPr>
            <p:cNvPr id="21" name="Freeform 21"/>
            <p:cNvSpPr/>
            <p:nvPr/>
          </p:nvSpPr>
          <p:spPr>
            <a:xfrm>
              <a:off x="0" y="0"/>
              <a:ext cx="2842641" cy="63500"/>
            </a:xfrm>
            <a:custGeom>
              <a:avLst/>
              <a:gdLst/>
              <a:ahLst/>
              <a:cxnLst/>
              <a:rect l="l" t="t" r="r" b="b"/>
              <a:pathLst>
                <a:path w="2842641" h="63500">
                  <a:moveTo>
                    <a:pt x="31750" y="0"/>
                  </a:moveTo>
                  <a:lnTo>
                    <a:pt x="2810891" y="0"/>
                  </a:lnTo>
                  <a:cubicBezTo>
                    <a:pt x="2828417" y="0"/>
                    <a:pt x="2842641" y="14224"/>
                    <a:pt x="2842641" y="31750"/>
                  </a:cubicBezTo>
                  <a:cubicBezTo>
                    <a:pt x="2842641" y="49276"/>
                    <a:pt x="2828417" y="63500"/>
                    <a:pt x="2810891"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grpSp>
        <p:nvGrpSpPr>
          <p:cNvPr id="22" name="Group 22"/>
          <p:cNvGrpSpPr/>
          <p:nvPr/>
        </p:nvGrpSpPr>
        <p:grpSpPr>
          <a:xfrm>
            <a:off x="8215206" y="8183220"/>
            <a:ext cx="1953849" cy="1875211"/>
            <a:chOff x="0" y="0"/>
            <a:chExt cx="2605132" cy="2500281"/>
          </a:xfrm>
        </p:grpSpPr>
        <p:sp>
          <p:nvSpPr>
            <p:cNvPr id="23" name="Freeform 23"/>
            <p:cNvSpPr/>
            <p:nvPr/>
          </p:nvSpPr>
          <p:spPr>
            <a:xfrm>
              <a:off x="0" y="0"/>
              <a:ext cx="2605151" cy="2500249"/>
            </a:xfrm>
            <a:custGeom>
              <a:avLst/>
              <a:gdLst/>
              <a:ahLst/>
              <a:cxnLst/>
              <a:rect l="l" t="t" r="r" b="b"/>
              <a:pathLst>
                <a:path w="2605151" h="2500249">
                  <a:moveTo>
                    <a:pt x="0" y="0"/>
                  </a:moveTo>
                  <a:lnTo>
                    <a:pt x="2605151" y="0"/>
                  </a:lnTo>
                  <a:lnTo>
                    <a:pt x="2605151" y="2500249"/>
                  </a:lnTo>
                  <a:lnTo>
                    <a:pt x="0" y="2500249"/>
                  </a:lnTo>
                  <a:lnTo>
                    <a:pt x="0" y="0"/>
                  </a:lnTo>
                  <a:close/>
                </a:path>
              </a:pathLst>
            </a:custGeom>
            <a:blipFill>
              <a:blip r:embed="rId4"/>
              <a:stretch>
                <a:fillRect b="-1"/>
              </a:stretch>
            </a:blipFill>
          </p:spPr>
          <p:txBody>
            <a:bodyPr/>
            <a:lstStyle/>
            <a:p>
              <a:endParaRPr lang="en-PT"/>
            </a:p>
          </p:txBody>
        </p:sp>
      </p:grpSp>
      <p:grpSp>
        <p:nvGrpSpPr>
          <p:cNvPr id="24" name="Group 24"/>
          <p:cNvGrpSpPr/>
          <p:nvPr/>
        </p:nvGrpSpPr>
        <p:grpSpPr>
          <a:xfrm rot="-413866">
            <a:off x="8309722" y="9038838"/>
            <a:ext cx="1736775" cy="47625"/>
            <a:chOff x="0" y="0"/>
            <a:chExt cx="2315700" cy="63500"/>
          </a:xfrm>
        </p:grpSpPr>
        <p:sp>
          <p:nvSpPr>
            <p:cNvPr id="25" name="Freeform 25"/>
            <p:cNvSpPr/>
            <p:nvPr/>
          </p:nvSpPr>
          <p:spPr>
            <a:xfrm>
              <a:off x="0" y="0"/>
              <a:ext cx="2315718" cy="63500"/>
            </a:xfrm>
            <a:custGeom>
              <a:avLst/>
              <a:gdLst/>
              <a:ahLst/>
              <a:cxnLst/>
              <a:rect l="l" t="t" r="r" b="b"/>
              <a:pathLst>
                <a:path w="2315718" h="63500">
                  <a:moveTo>
                    <a:pt x="31750" y="0"/>
                  </a:moveTo>
                  <a:lnTo>
                    <a:pt x="2283968" y="0"/>
                  </a:lnTo>
                  <a:cubicBezTo>
                    <a:pt x="2301494" y="0"/>
                    <a:pt x="2315718" y="14224"/>
                    <a:pt x="2315718" y="31750"/>
                  </a:cubicBezTo>
                  <a:cubicBezTo>
                    <a:pt x="2315718" y="49276"/>
                    <a:pt x="2301494" y="63500"/>
                    <a:pt x="2283968" y="63500"/>
                  </a:cubicBezTo>
                  <a:lnTo>
                    <a:pt x="31750" y="63500"/>
                  </a:lnTo>
                  <a:cubicBezTo>
                    <a:pt x="14224" y="63500"/>
                    <a:pt x="0" y="49276"/>
                    <a:pt x="0" y="31750"/>
                  </a:cubicBezTo>
                  <a:cubicBezTo>
                    <a:pt x="0" y="14224"/>
                    <a:pt x="14224" y="0"/>
                    <a:pt x="31750" y="0"/>
                  </a:cubicBezTo>
                  <a:close/>
                </a:path>
              </a:pathLst>
            </a:custGeom>
            <a:solidFill>
              <a:srgbClr val="FFFFFF"/>
            </a:solidFill>
          </p:spPr>
          <p:txBody>
            <a:bodyPr/>
            <a:lstStyle/>
            <a:p>
              <a:endParaRPr lang="en-PT"/>
            </a:p>
          </p:txBody>
        </p:sp>
      </p:grpSp>
      <p:sp>
        <p:nvSpPr>
          <p:cNvPr id="26" name="Freeform 26"/>
          <p:cNvSpPr/>
          <p:nvPr/>
        </p:nvSpPr>
        <p:spPr>
          <a:xfrm>
            <a:off x="8339625" y="8790378"/>
            <a:ext cx="322985" cy="322985"/>
          </a:xfrm>
          <a:custGeom>
            <a:avLst/>
            <a:gdLst/>
            <a:ahLst/>
            <a:cxnLst/>
            <a:rect l="l" t="t" r="r" b="b"/>
            <a:pathLst>
              <a:path w="322985" h="322985">
                <a:moveTo>
                  <a:pt x="0" y="0"/>
                </a:moveTo>
                <a:lnTo>
                  <a:pt x="322985" y="0"/>
                </a:lnTo>
                <a:lnTo>
                  <a:pt x="322985" y="322985"/>
                </a:lnTo>
                <a:lnTo>
                  <a:pt x="0" y="322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27" name="TextBox 27"/>
          <p:cNvSpPr txBox="1"/>
          <p:nvPr/>
        </p:nvSpPr>
        <p:spPr>
          <a:xfrm>
            <a:off x="1671261" y="2992099"/>
            <a:ext cx="3682687" cy="401645"/>
          </a:xfrm>
          <a:prstGeom prst="rect">
            <a:avLst/>
          </a:prstGeom>
        </p:spPr>
        <p:txBody>
          <a:bodyPr lIns="0" tIns="0" rIns="0" bIns="0" rtlCol="0" anchor="t">
            <a:spAutoFit/>
          </a:bodyPr>
          <a:lstStyle/>
          <a:p>
            <a:pPr algn="ctr">
              <a:lnSpc>
                <a:spcPts val="3062"/>
              </a:lnSpc>
            </a:pPr>
            <a:r>
              <a:rPr lang="en-US" sz="2187">
                <a:solidFill>
                  <a:srgbClr val="000000"/>
                </a:solidFill>
                <a:latin typeface="Fredoka"/>
                <a:ea typeface="Fredoka"/>
                <a:cs typeface="Fredoka"/>
                <a:sym typeface="Fredoka"/>
              </a:rPr>
              <a:t>Weak classifier 1</a:t>
            </a:r>
          </a:p>
        </p:txBody>
      </p:sp>
      <p:sp>
        <p:nvSpPr>
          <p:cNvPr id="28" name="TextBox 28"/>
          <p:cNvSpPr txBox="1"/>
          <p:nvPr/>
        </p:nvSpPr>
        <p:spPr>
          <a:xfrm>
            <a:off x="7286860" y="3014598"/>
            <a:ext cx="3682687" cy="401645"/>
          </a:xfrm>
          <a:prstGeom prst="rect">
            <a:avLst/>
          </a:prstGeom>
        </p:spPr>
        <p:txBody>
          <a:bodyPr lIns="0" tIns="0" rIns="0" bIns="0" rtlCol="0" anchor="t">
            <a:spAutoFit/>
          </a:bodyPr>
          <a:lstStyle/>
          <a:p>
            <a:pPr algn="ctr">
              <a:lnSpc>
                <a:spcPts val="3062"/>
              </a:lnSpc>
            </a:pPr>
            <a:r>
              <a:rPr lang="en-US" sz="2187">
                <a:solidFill>
                  <a:srgbClr val="000000"/>
                </a:solidFill>
                <a:latin typeface="Fredoka"/>
                <a:ea typeface="Fredoka"/>
                <a:cs typeface="Fredoka"/>
                <a:sym typeface="Fredoka"/>
              </a:rPr>
              <a:t>Weak classifier 2</a:t>
            </a:r>
          </a:p>
        </p:txBody>
      </p:sp>
      <p:sp>
        <p:nvSpPr>
          <p:cNvPr id="29" name="TextBox 29"/>
          <p:cNvSpPr txBox="1"/>
          <p:nvPr/>
        </p:nvSpPr>
        <p:spPr>
          <a:xfrm>
            <a:off x="12864917" y="2992099"/>
            <a:ext cx="3682687" cy="401645"/>
          </a:xfrm>
          <a:prstGeom prst="rect">
            <a:avLst/>
          </a:prstGeom>
        </p:spPr>
        <p:txBody>
          <a:bodyPr lIns="0" tIns="0" rIns="0" bIns="0" rtlCol="0" anchor="t">
            <a:spAutoFit/>
          </a:bodyPr>
          <a:lstStyle/>
          <a:p>
            <a:pPr algn="ctr">
              <a:lnSpc>
                <a:spcPts val="3062"/>
              </a:lnSpc>
            </a:pPr>
            <a:r>
              <a:rPr lang="en-US" sz="2187">
                <a:solidFill>
                  <a:srgbClr val="000000"/>
                </a:solidFill>
                <a:latin typeface="Fredoka"/>
                <a:ea typeface="Fredoka"/>
                <a:cs typeface="Fredoka"/>
                <a:sym typeface="Fredoka"/>
              </a:rPr>
              <a:t>Weak classifier 3</a:t>
            </a:r>
          </a:p>
        </p:txBody>
      </p:sp>
      <p:sp>
        <p:nvSpPr>
          <p:cNvPr id="30" name="Freeform 30"/>
          <p:cNvSpPr/>
          <p:nvPr/>
        </p:nvSpPr>
        <p:spPr>
          <a:xfrm>
            <a:off x="8567360" y="8419768"/>
            <a:ext cx="322985" cy="322985"/>
          </a:xfrm>
          <a:custGeom>
            <a:avLst/>
            <a:gdLst/>
            <a:ahLst/>
            <a:cxnLst/>
            <a:rect l="l" t="t" r="r" b="b"/>
            <a:pathLst>
              <a:path w="322985" h="322985">
                <a:moveTo>
                  <a:pt x="0" y="0"/>
                </a:moveTo>
                <a:lnTo>
                  <a:pt x="322985" y="0"/>
                </a:lnTo>
                <a:lnTo>
                  <a:pt x="322985" y="322985"/>
                </a:lnTo>
                <a:lnTo>
                  <a:pt x="0" y="322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31" name="Freeform 31"/>
          <p:cNvSpPr/>
          <p:nvPr/>
        </p:nvSpPr>
        <p:spPr>
          <a:xfrm>
            <a:off x="9174419" y="8600311"/>
            <a:ext cx="322985" cy="322985"/>
          </a:xfrm>
          <a:custGeom>
            <a:avLst/>
            <a:gdLst/>
            <a:ahLst/>
            <a:cxnLst/>
            <a:rect l="l" t="t" r="r" b="b"/>
            <a:pathLst>
              <a:path w="322985" h="322985">
                <a:moveTo>
                  <a:pt x="0" y="0"/>
                </a:moveTo>
                <a:lnTo>
                  <a:pt x="322985" y="0"/>
                </a:lnTo>
                <a:lnTo>
                  <a:pt x="322985" y="322985"/>
                </a:lnTo>
                <a:lnTo>
                  <a:pt x="0" y="322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32" name="Freeform 32"/>
          <p:cNvSpPr/>
          <p:nvPr/>
        </p:nvSpPr>
        <p:spPr>
          <a:xfrm>
            <a:off x="8653085" y="9463698"/>
            <a:ext cx="322985" cy="322985"/>
          </a:xfrm>
          <a:custGeom>
            <a:avLst/>
            <a:gdLst/>
            <a:ahLst/>
            <a:cxnLst/>
            <a:rect l="l" t="t" r="r" b="b"/>
            <a:pathLst>
              <a:path w="322985" h="322985">
                <a:moveTo>
                  <a:pt x="0" y="0"/>
                </a:moveTo>
                <a:lnTo>
                  <a:pt x="322985" y="0"/>
                </a:lnTo>
                <a:lnTo>
                  <a:pt x="322985" y="322985"/>
                </a:lnTo>
                <a:lnTo>
                  <a:pt x="0" y="322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33" name="Freeform 33"/>
          <p:cNvSpPr/>
          <p:nvPr/>
        </p:nvSpPr>
        <p:spPr>
          <a:xfrm>
            <a:off x="9345437" y="8315426"/>
            <a:ext cx="322985" cy="322985"/>
          </a:xfrm>
          <a:custGeom>
            <a:avLst/>
            <a:gdLst/>
            <a:ahLst/>
            <a:cxnLst/>
            <a:rect l="l" t="t" r="r" b="b"/>
            <a:pathLst>
              <a:path w="322985" h="322985">
                <a:moveTo>
                  <a:pt x="0" y="0"/>
                </a:moveTo>
                <a:lnTo>
                  <a:pt x="322985" y="0"/>
                </a:lnTo>
                <a:lnTo>
                  <a:pt x="322985" y="322985"/>
                </a:lnTo>
                <a:lnTo>
                  <a:pt x="0" y="322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
        <p:nvSpPr>
          <p:cNvPr id="34" name="Freeform 34"/>
          <p:cNvSpPr/>
          <p:nvPr/>
        </p:nvSpPr>
        <p:spPr>
          <a:xfrm>
            <a:off x="9677445" y="8695128"/>
            <a:ext cx="322985" cy="322985"/>
          </a:xfrm>
          <a:custGeom>
            <a:avLst/>
            <a:gdLst/>
            <a:ahLst/>
            <a:cxnLst/>
            <a:rect l="l" t="t" r="r" b="b"/>
            <a:pathLst>
              <a:path w="322985" h="322985">
                <a:moveTo>
                  <a:pt x="0" y="0"/>
                </a:moveTo>
                <a:lnTo>
                  <a:pt x="322985" y="0"/>
                </a:lnTo>
                <a:lnTo>
                  <a:pt x="322985" y="322985"/>
                </a:lnTo>
                <a:lnTo>
                  <a:pt x="0" y="322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
        <p:nvSpPr>
          <p:cNvPr id="35" name="Freeform 35"/>
          <p:cNvSpPr/>
          <p:nvPr/>
        </p:nvSpPr>
        <p:spPr>
          <a:xfrm>
            <a:off x="9497404" y="9197863"/>
            <a:ext cx="322985" cy="322985"/>
          </a:xfrm>
          <a:custGeom>
            <a:avLst/>
            <a:gdLst/>
            <a:ahLst/>
            <a:cxnLst/>
            <a:rect l="l" t="t" r="r" b="b"/>
            <a:pathLst>
              <a:path w="322985" h="322985">
                <a:moveTo>
                  <a:pt x="0" y="0"/>
                </a:moveTo>
                <a:lnTo>
                  <a:pt x="322985" y="0"/>
                </a:lnTo>
                <a:lnTo>
                  <a:pt x="322985" y="322985"/>
                </a:lnTo>
                <a:lnTo>
                  <a:pt x="0" y="322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
        <p:nvSpPr>
          <p:cNvPr id="36" name="Freeform 36"/>
          <p:cNvSpPr/>
          <p:nvPr/>
        </p:nvSpPr>
        <p:spPr>
          <a:xfrm>
            <a:off x="9030638" y="9120826"/>
            <a:ext cx="322985" cy="322985"/>
          </a:xfrm>
          <a:custGeom>
            <a:avLst/>
            <a:gdLst/>
            <a:ahLst/>
            <a:cxnLst/>
            <a:rect l="l" t="t" r="r" b="b"/>
            <a:pathLst>
              <a:path w="322985" h="322985">
                <a:moveTo>
                  <a:pt x="0" y="0"/>
                </a:moveTo>
                <a:lnTo>
                  <a:pt x="322985" y="0"/>
                </a:lnTo>
                <a:lnTo>
                  <a:pt x="322985" y="322985"/>
                </a:lnTo>
                <a:lnTo>
                  <a:pt x="0" y="322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
        <p:nvSpPr>
          <p:cNvPr id="37" name="Freeform 37"/>
          <p:cNvSpPr/>
          <p:nvPr/>
        </p:nvSpPr>
        <p:spPr>
          <a:xfrm>
            <a:off x="9061528" y="9520848"/>
            <a:ext cx="322985" cy="322985"/>
          </a:xfrm>
          <a:custGeom>
            <a:avLst/>
            <a:gdLst/>
            <a:ahLst/>
            <a:cxnLst/>
            <a:rect l="l" t="t" r="r" b="b"/>
            <a:pathLst>
              <a:path w="322985" h="322985">
                <a:moveTo>
                  <a:pt x="0" y="0"/>
                </a:moveTo>
                <a:lnTo>
                  <a:pt x="322985" y="0"/>
                </a:lnTo>
                <a:lnTo>
                  <a:pt x="322985" y="322985"/>
                </a:lnTo>
                <a:lnTo>
                  <a:pt x="0" y="322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
        <p:nvSpPr>
          <p:cNvPr id="38" name="Freeform 38"/>
          <p:cNvSpPr/>
          <p:nvPr/>
        </p:nvSpPr>
        <p:spPr>
          <a:xfrm>
            <a:off x="2224127" y="3863878"/>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39" name="Freeform 39"/>
          <p:cNvSpPr/>
          <p:nvPr/>
        </p:nvSpPr>
        <p:spPr>
          <a:xfrm>
            <a:off x="1769600" y="4620543"/>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40" name="Freeform 40"/>
          <p:cNvSpPr/>
          <p:nvPr/>
        </p:nvSpPr>
        <p:spPr>
          <a:xfrm>
            <a:off x="3793663" y="3659200"/>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41" name="Freeform 41"/>
          <p:cNvSpPr/>
          <p:nvPr/>
        </p:nvSpPr>
        <p:spPr>
          <a:xfrm>
            <a:off x="3443911" y="4223155"/>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42" name="Freeform 42"/>
          <p:cNvSpPr/>
          <p:nvPr/>
        </p:nvSpPr>
        <p:spPr>
          <a:xfrm>
            <a:off x="4483642" y="4430032"/>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43" name="Freeform 43"/>
          <p:cNvSpPr/>
          <p:nvPr/>
        </p:nvSpPr>
        <p:spPr>
          <a:xfrm>
            <a:off x="8728853" y="4960770"/>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44" name="Freeform 44"/>
          <p:cNvSpPr/>
          <p:nvPr/>
        </p:nvSpPr>
        <p:spPr>
          <a:xfrm>
            <a:off x="8828091" y="6086012"/>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45" name="Freeform 45"/>
          <p:cNvSpPr/>
          <p:nvPr/>
        </p:nvSpPr>
        <p:spPr>
          <a:xfrm>
            <a:off x="7725846" y="5532121"/>
            <a:ext cx="1069681" cy="1069681"/>
          </a:xfrm>
          <a:custGeom>
            <a:avLst/>
            <a:gdLst/>
            <a:ahLst/>
            <a:cxnLst/>
            <a:rect l="l" t="t" r="r" b="b"/>
            <a:pathLst>
              <a:path w="1069681" h="1069681">
                <a:moveTo>
                  <a:pt x="0" y="0"/>
                </a:moveTo>
                <a:lnTo>
                  <a:pt x="1069681" y="0"/>
                </a:lnTo>
                <a:lnTo>
                  <a:pt x="1069681" y="1069681"/>
                </a:lnTo>
                <a:lnTo>
                  <a:pt x="0" y="10696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PT"/>
          </a:p>
        </p:txBody>
      </p:sp>
      <p:sp>
        <p:nvSpPr>
          <p:cNvPr id="46" name="Freeform 46"/>
          <p:cNvSpPr/>
          <p:nvPr/>
        </p:nvSpPr>
        <p:spPr>
          <a:xfrm>
            <a:off x="7366569" y="4626884"/>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47" name="Freeform 47"/>
          <p:cNvSpPr/>
          <p:nvPr/>
        </p:nvSpPr>
        <p:spPr>
          <a:xfrm>
            <a:off x="7646809" y="3854353"/>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48" name="Freeform 48"/>
          <p:cNvSpPr/>
          <p:nvPr/>
        </p:nvSpPr>
        <p:spPr>
          <a:xfrm>
            <a:off x="8738378" y="4061230"/>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49" name="Freeform 49"/>
          <p:cNvSpPr/>
          <p:nvPr/>
        </p:nvSpPr>
        <p:spPr>
          <a:xfrm>
            <a:off x="13367043" y="3844828"/>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50" name="Freeform 50"/>
          <p:cNvSpPr/>
          <p:nvPr/>
        </p:nvSpPr>
        <p:spPr>
          <a:xfrm>
            <a:off x="13007766" y="4572907"/>
            <a:ext cx="680454" cy="680454"/>
          </a:xfrm>
          <a:custGeom>
            <a:avLst/>
            <a:gdLst/>
            <a:ahLst/>
            <a:cxnLst/>
            <a:rect l="l" t="t" r="r" b="b"/>
            <a:pathLst>
              <a:path w="680454" h="680454">
                <a:moveTo>
                  <a:pt x="0" y="0"/>
                </a:moveTo>
                <a:lnTo>
                  <a:pt x="680454" y="0"/>
                </a:lnTo>
                <a:lnTo>
                  <a:pt x="680454" y="680454"/>
                </a:lnTo>
                <a:lnTo>
                  <a:pt x="0" y="6804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T"/>
          </a:p>
        </p:txBody>
      </p:sp>
      <p:sp>
        <p:nvSpPr>
          <p:cNvPr id="51" name="Freeform 51"/>
          <p:cNvSpPr/>
          <p:nvPr/>
        </p:nvSpPr>
        <p:spPr>
          <a:xfrm>
            <a:off x="13319418" y="5758936"/>
            <a:ext cx="1201256" cy="1201256"/>
          </a:xfrm>
          <a:custGeom>
            <a:avLst/>
            <a:gdLst/>
            <a:ahLst/>
            <a:cxnLst/>
            <a:rect l="l" t="t" r="r" b="b"/>
            <a:pathLst>
              <a:path w="1201256" h="1201256">
                <a:moveTo>
                  <a:pt x="0" y="0"/>
                </a:moveTo>
                <a:lnTo>
                  <a:pt x="1201256" y="0"/>
                </a:lnTo>
                <a:lnTo>
                  <a:pt x="1201256" y="1201256"/>
                </a:lnTo>
                <a:lnTo>
                  <a:pt x="0" y="12012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PT"/>
          </a:p>
        </p:txBody>
      </p:sp>
      <p:sp>
        <p:nvSpPr>
          <p:cNvPr id="52" name="Freeform 52"/>
          <p:cNvSpPr/>
          <p:nvPr/>
        </p:nvSpPr>
        <p:spPr>
          <a:xfrm>
            <a:off x="14478402" y="3935511"/>
            <a:ext cx="808285" cy="808285"/>
          </a:xfrm>
          <a:custGeom>
            <a:avLst/>
            <a:gdLst/>
            <a:ahLst/>
            <a:cxnLst/>
            <a:rect l="l" t="t" r="r" b="b"/>
            <a:pathLst>
              <a:path w="808285" h="808285">
                <a:moveTo>
                  <a:pt x="0" y="0"/>
                </a:moveTo>
                <a:lnTo>
                  <a:pt x="808285" y="0"/>
                </a:lnTo>
                <a:lnTo>
                  <a:pt x="808285" y="808285"/>
                </a:lnTo>
                <a:lnTo>
                  <a:pt x="0" y="8082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PT"/>
          </a:p>
        </p:txBody>
      </p:sp>
      <p:sp>
        <p:nvSpPr>
          <p:cNvPr id="53" name="Freeform 53"/>
          <p:cNvSpPr/>
          <p:nvPr/>
        </p:nvSpPr>
        <p:spPr>
          <a:xfrm>
            <a:off x="15318783" y="5440688"/>
            <a:ext cx="808285" cy="808285"/>
          </a:xfrm>
          <a:custGeom>
            <a:avLst/>
            <a:gdLst/>
            <a:ahLst/>
            <a:cxnLst/>
            <a:rect l="l" t="t" r="r" b="b"/>
            <a:pathLst>
              <a:path w="808285" h="808285">
                <a:moveTo>
                  <a:pt x="0" y="0"/>
                </a:moveTo>
                <a:lnTo>
                  <a:pt x="808285" y="0"/>
                </a:lnTo>
                <a:lnTo>
                  <a:pt x="808285" y="808285"/>
                </a:lnTo>
                <a:lnTo>
                  <a:pt x="0" y="8082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PT"/>
          </a:p>
        </p:txBody>
      </p:sp>
      <p:sp>
        <p:nvSpPr>
          <p:cNvPr id="54" name="Freeform 54"/>
          <p:cNvSpPr/>
          <p:nvPr/>
        </p:nvSpPr>
        <p:spPr>
          <a:xfrm>
            <a:off x="15656251" y="4459809"/>
            <a:ext cx="1100887" cy="1100887"/>
          </a:xfrm>
          <a:custGeom>
            <a:avLst/>
            <a:gdLst/>
            <a:ahLst/>
            <a:cxnLst/>
            <a:rect l="l" t="t" r="r" b="b"/>
            <a:pathLst>
              <a:path w="1100887" h="1100887">
                <a:moveTo>
                  <a:pt x="0" y="0"/>
                </a:moveTo>
                <a:lnTo>
                  <a:pt x="1100887" y="0"/>
                </a:lnTo>
                <a:lnTo>
                  <a:pt x="1100887" y="1100887"/>
                </a:lnTo>
                <a:lnTo>
                  <a:pt x="0" y="110088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PT"/>
          </a:p>
        </p:txBody>
      </p:sp>
      <p:sp>
        <p:nvSpPr>
          <p:cNvPr id="55" name="Freeform 55"/>
          <p:cNvSpPr/>
          <p:nvPr/>
        </p:nvSpPr>
        <p:spPr>
          <a:xfrm>
            <a:off x="14332101" y="6044685"/>
            <a:ext cx="1100887" cy="1100887"/>
          </a:xfrm>
          <a:custGeom>
            <a:avLst/>
            <a:gdLst/>
            <a:ahLst/>
            <a:cxnLst/>
            <a:rect l="l" t="t" r="r" b="b"/>
            <a:pathLst>
              <a:path w="1100887" h="1100887">
                <a:moveTo>
                  <a:pt x="0" y="0"/>
                </a:moveTo>
                <a:lnTo>
                  <a:pt x="1100887" y="0"/>
                </a:lnTo>
                <a:lnTo>
                  <a:pt x="1100887" y="1100887"/>
                </a:lnTo>
                <a:lnTo>
                  <a:pt x="0" y="110088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PT"/>
          </a:p>
        </p:txBody>
      </p:sp>
      <p:sp>
        <p:nvSpPr>
          <p:cNvPr id="56" name="Freeform 56"/>
          <p:cNvSpPr/>
          <p:nvPr/>
        </p:nvSpPr>
        <p:spPr>
          <a:xfrm>
            <a:off x="14155817" y="4658049"/>
            <a:ext cx="1100887" cy="1100887"/>
          </a:xfrm>
          <a:custGeom>
            <a:avLst/>
            <a:gdLst/>
            <a:ahLst/>
            <a:cxnLst/>
            <a:rect l="l" t="t" r="r" b="b"/>
            <a:pathLst>
              <a:path w="1100887" h="1100887">
                <a:moveTo>
                  <a:pt x="0" y="0"/>
                </a:moveTo>
                <a:lnTo>
                  <a:pt x="1100887" y="0"/>
                </a:lnTo>
                <a:lnTo>
                  <a:pt x="1100887" y="1100887"/>
                </a:lnTo>
                <a:lnTo>
                  <a:pt x="0" y="110088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PT"/>
          </a:p>
        </p:txBody>
      </p:sp>
      <p:sp>
        <p:nvSpPr>
          <p:cNvPr id="57" name="Freeform 57"/>
          <p:cNvSpPr/>
          <p:nvPr/>
        </p:nvSpPr>
        <p:spPr>
          <a:xfrm>
            <a:off x="14834338" y="3462495"/>
            <a:ext cx="1100887" cy="1100887"/>
          </a:xfrm>
          <a:custGeom>
            <a:avLst/>
            <a:gdLst/>
            <a:ahLst/>
            <a:cxnLst/>
            <a:rect l="l" t="t" r="r" b="b"/>
            <a:pathLst>
              <a:path w="1100887" h="1100887">
                <a:moveTo>
                  <a:pt x="0" y="0"/>
                </a:moveTo>
                <a:lnTo>
                  <a:pt x="1100887" y="0"/>
                </a:lnTo>
                <a:lnTo>
                  <a:pt x="1100887" y="1100887"/>
                </a:lnTo>
                <a:lnTo>
                  <a:pt x="0" y="110088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PT"/>
          </a:p>
        </p:txBody>
      </p:sp>
      <p:sp>
        <p:nvSpPr>
          <p:cNvPr id="58" name="Freeform 58"/>
          <p:cNvSpPr/>
          <p:nvPr/>
        </p:nvSpPr>
        <p:spPr>
          <a:xfrm>
            <a:off x="9223021" y="3472020"/>
            <a:ext cx="1100887" cy="1100887"/>
          </a:xfrm>
          <a:custGeom>
            <a:avLst/>
            <a:gdLst/>
            <a:ahLst/>
            <a:cxnLst/>
            <a:rect l="l" t="t" r="r" b="b"/>
            <a:pathLst>
              <a:path w="1100887" h="1100887">
                <a:moveTo>
                  <a:pt x="0" y="0"/>
                </a:moveTo>
                <a:lnTo>
                  <a:pt x="1100887" y="0"/>
                </a:lnTo>
                <a:lnTo>
                  <a:pt x="1100887" y="1100887"/>
                </a:lnTo>
                <a:lnTo>
                  <a:pt x="0" y="110088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PT"/>
          </a:p>
        </p:txBody>
      </p:sp>
      <p:sp>
        <p:nvSpPr>
          <p:cNvPr id="59" name="Freeform 59"/>
          <p:cNvSpPr/>
          <p:nvPr/>
        </p:nvSpPr>
        <p:spPr>
          <a:xfrm>
            <a:off x="9849609" y="4496707"/>
            <a:ext cx="1100887" cy="1100887"/>
          </a:xfrm>
          <a:custGeom>
            <a:avLst/>
            <a:gdLst/>
            <a:ahLst/>
            <a:cxnLst/>
            <a:rect l="l" t="t" r="r" b="b"/>
            <a:pathLst>
              <a:path w="1100887" h="1100887">
                <a:moveTo>
                  <a:pt x="0" y="0"/>
                </a:moveTo>
                <a:lnTo>
                  <a:pt x="1100887" y="0"/>
                </a:lnTo>
                <a:lnTo>
                  <a:pt x="1100887" y="1100887"/>
                </a:lnTo>
                <a:lnTo>
                  <a:pt x="0" y="110088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PT"/>
          </a:p>
        </p:txBody>
      </p:sp>
      <p:sp>
        <p:nvSpPr>
          <p:cNvPr id="60" name="Freeform 60"/>
          <p:cNvSpPr/>
          <p:nvPr/>
        </p:nvSpPr>
        <p:spPr>
          <a:xfrm>
            <a:off x="9583495" y="5532121"/>
            <a:ext cx="510887" cy="510887"/>
          </a:xfrm>
          <a:custGeom>
            <a:avLst/>
            <a:gdLst/>
            <a:ahLst/>
            <a:cxnLst/>
            <a:rect l="l" t="t" r="r" b="b"/>
            <a:pathLst>
              <a:path w="510887" h="510887">
                <a:moveTo>
                  <a:pt x="0" y="0"/>
                </a:moveTo>
                <a:lnTo>
                  <a:pt x="510887" y="0"/>
                </a:lnTo>
                <a:lnTo>
                  <a:pt x="510887" y="510887"/>
                </a:lnTo>
                <a:lnTo>
                  <a:pt x="0" y="51088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PT"/>
          </a:p>
        </p:txBody>
      </p:sp>
      <p:sp>
        <p:nvSpPr>
          <p:cNvPr id="61" name="Freeform 61"/>
          <p:cNvSpPr/>
          <p:nvPr/>
        </p:nvSpPr>
        <p:spPr>
          <a:xfrm>
            <a:off x="4105315" y="5459738"/>
            <a:ext cx="699504" cy="699504"/>
          </a:xfrm>
          <a:custGeom>
            <a:avLst/>
            <a:gdLst/>
            <a:ahLst/>
            <a:cxnLst/>
            <a:rect l="l" t="t" r="r" b="b"/>
            <a:pathLst>
              <a:path w="699504" h="699504">
                <a:moveTo>
                  <a:pt x="0" y="0"/>
                </a:moveTo>
                <a:lnTo>
                  <a:pt x="699504" y="0"/>
                </a:lnTo>
                <a:lnTo>
                  <a:pt x="699504" y="699504"/>
                </a:lnTo>
                <a:lnTo>
                  <a:pt x="0" y="69950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PT"/>
          </a:p>
        </p:txBody>
      </p:sp>
      <p:sp>
        <p:nvSpPr>
          <p:cNvPr id="62" name="Freeform 62"/>
          <p:cNvSpPr/>
          <p:nvPr/>
        </p:nvSpPr>
        <p:spPr>
          <a:xfrm>
            <a:off x="3158690" y="5253361"/>
            <a:ext cx="699504" cy="699504"/>
          </a:xfrm>
          <a:custGeom>
            <a:avLst/>
            <a:gdLst/>
            <a:ahLst/>
            <a:cxnLst/>
            <a:rect l="l" t="t" r="r" b="b"/>
            <a:pathLst>
              <a:path w="699504" h="699504">
                <a:moveTo>
                  <a:pt x="0" y="0"/>
                </a:moveTo>
                <a:lnTo>
                  <a:pt x="699504" y="0"/>
                </a:lnTo>
                <a:lnTo>
                  <a:pt x="699504" y="699504"/>
                </a:lnTo>
                <a:lnTo>
                  <a:pt x="0" y="69950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PT"/>
          </a:p>
        </p:txBody>
      </p:sp>
      <p:sp>
        <p:nvSpPr>
          <p:cNvPr id="63" name="Freeform 63"/>
          <p:cNvSpPr/>
          <p:nvPr/>
        </p:nvSpPr>
        <p:spPr>
          <a:xfrm>
            <a:off x="3210477" y="6086012"/>
            <a:ext cx="699504" cy="699504"/>
          </a:xfrm>
          <a:custGeom>
            <a:avLst/>
            <a:gdLst/>
            <a:ahLst/>
            <a:cxnLst/>
            <a:rect l="l" t="t" r="r" b="b"/>
            <a:pathLst>
              <a:path w="699504" h="699504">
                <a:moveTo>
                  <a:pt x="0" y="0"/>
                </a:moveTo>
                <a:lnTo>
                  <a:pt x="699504" y="0"/>
                </a:lnTo>
                <a:lnTo>
                  <a:pt x="699504" y="699504"/>
                </a:lnTo>
                <a:lnTo>
                  <a:pt x="0" y="69950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PT"/>
          </a:p>
        </p:txBody>
      </p:sp>
      <p:sp>
        <p:nvSpPr>
          <p:cNvPr id="64" name="Freeform 64"/>
          <p:cNvSpPr/>
          <p:nvPr/>
        </p:nvSpPr>
        <p:spPr>
          <a:xfrm>
            <a:off x="2411953" y="6000287"/>
            <a:ext cx="699504" cy="699504"/>
          </a:xfrm>
          <a:custGeom>
            <a:avLst/>
            <a:gdLst/>
            <a:ahLst/>
            <a:cxnLst/>
            <a:rect l="l" t="t" r="r" b="b"/>
            <a:pathLst>
              <a:path w="699504" h="699504">
                <a:moveTo>
                  <a:pt x="0" y="0"/>
                </a:moveTo>
                <a:lnTo>
                  <a:pt x="699504" y="0"/>
                </a:lnTo>
                <a:lnTo>
                  <a:pt x="699504" y="699504"/>
                </a:lnTo>
                <a:lnTo>
                  <a:pt x="0" y="69950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PT"/>
          </a:p>
        </p:txBody>
      </p:sp>
      <p:sp>
        <p:nvSpPr>
          <p:cNvPr id="65" name="TextBox 65"/>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FFFFFF"/>
                </a:solidFill>
                <a:latin typeface="Quicksand Bold"/>
                <a:ea typeface="Quicksand Bold"/>
                <a:cs typeface="Quicksand Bold"/>
                <a:sym typeface="Quicksand Bold"/>
              </a:rPr>
              <a:t>Data Squad | Ensemble Learning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924521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ADA BOOSTING</a:t>
            </a:r>
          </a:p>
        </p:txBody>
      </p:sp>
      <p:grpSp>
        <p:nvGrpSpPr>
          <p:cNvPr id="4" name="Group 4"/>
          <p:cNvGrpSpPr/>
          <p:nvPr/>
        </p:nvGrpSpPr>
        <p:grpSpPr>
          <a:xfrm>
            <a:off x="0" y="2801631"/>
            <a:ext cx="18288000" cy="7485369"/>
            <a:chOff x="0" y="0"/>
            <a:chExt cx="24384000" cy="9980492"/>
          </a:xfrm>
        </p:grpSpPr>
        <p:sp>
          <p:nvSpPr>
            <p:cNvPr id="5" name="Freeform 5"/>
            <p:cNvSpPr/>
            <p:nvPr/>
          </p:nvSpPr>
          <p:spPr>
            <a:xfrm>
              <a:off x="0" y="0"/>
              <a:ext cx="24384000" cy="9980447"/>
            </a:xfrm>
            <a:custGeom>
              <a:avLst/>
              <a:gdLst/>
              <a:ahLst/>
              <a:cxnLst/>
              <a:rect l="l" t="t" r="r" b="b"/>
              <a:pathLst>
                <a:path w="24384000" h="9980447">
                  <a:moveTo>
                    <a:pt x="0" y="0"/>
                  </a:moveTo>
                  <a:lnTo>
                    <a:pt x="24384000" y="0"/>
                  </a:lnTo>
                  <a:lnTo>
                    <a:pt x="24384000" y="9980447"/>
                  </a:lnTo>
                  <a:lnTo>
                    <a:pt x="0" y="9980447"/>
                  </a:lnTo>
                  <a:close/>
                </a:path>
              </a:pathLst>
            </a:custGeom>
            <a:solidFill>
              <a:srgbClr val="2DC5FA"/>
            </a:solidFill>
          </p:spPr>
          <p:txBody>
            <a:bodyPr/>
            <a:lstStyle/>
            <a:p>
              <a:endParaRPr lang="en-PT"/>
            </a:p>
          </p:txBody>
        </p:sp>
      </p:grpSp>
      <p:grpSp>
        <p:nvGrpSpPr>
          <p:cNvPr id="6" name="Group 6"/>
          <p:cNvGrpSpPr/>
          <p:nvPr/>
        </p:nvGrpSpPr>
        <p:grpSpPr>
          <a:xfrm>
            <a:off x="2779836" y="4635748"/>
            <a:ext cx="3977207" cy="3817134"/>
            <a:chOff x="0" y="0"/>
            <a:chExt cx="5302943" cy="5089512"/>
          </a:xfrm>
        </p:grpSpPr>
        <p:sp>
          <p:nvSpPr>
            <p:cNvPr id="7" name="Freeform 7"/>
            <p:cNvSpPr/>
            <p:nvPr/>
          </p:nvSpPr>
          <p:spPr>
            <a:xfrm>
              <a:off x="0" y="0"/>
              <a:ext cx="5302885" cy="5089525"/>
            </a:xfrm>
            <a:custGeom>
              <a:avLst/>
              <a:gdLst/>
              <a:ahLst/>
              <a:cxnLst/>
              <a:rect l="l" t="t" r="r" b="b"/>
              <a:pathLst>
                <a:path w="5302885" h="5089525">
                  <a:moveTo>
                    <a:pt x="0" y="0"/>
                  </a:moveTo>
                  <a:lnTo>
                    <a:pt x="5302885" y="0"/>
                  </a:lnTo>
                  <a:lnTo>
                    <a:pt x="5302885" y="5089525"/>
                  </a:lnTo>
                  <a:lnTo>
                    <a:pt x="0" y="5089525"/>
                  </a:lnTo>
                  <a:lnTo>
                    <a:pt x="0" y="0"/>
                  </a:lnTo>
                  <a:close/>
                </a:path>
              </a:pathLst>
            </a:custGeom>
            <a:blipFill>
              <a:blip r:embed="rId4"/>
              <a:stretch>
                <a:fillRect r="-1"/>
              </a:stretch>
            </a:blipFill>
          </p:spPr>
          <p:txBody>
            <a:bodyPr/>
            <a:lstStyle/>
            <a:p>
              <a:endParaRPr lang="en-PT"/>
            </a:p>
          </p:txBody>
        </p:sp>
      </p:grpSp>
      <p:grpSp>
        <p:nvGrpSpPr>
          <p:cNvPr id="8" name="Group 8"/>
          <p:cNvGrpSpPr/>
          <p:nvPr/>
        </p:nvGrpSpPr>
        <p:grpSpPr>
          <a:xfrm>
            <a:off x="11546864" y="4593015"/>
            <a:ext cx="4066258" cy="3902601"/>
            <a:chOff x="0" y="0"/>
            <a:chExt cx="5421677" cy="5203468"/>
          </a:xfrm>
        </p:grpSpPr>
        <p:sp>
          <p:nvSpPr>
            <p:cNvPr id="9" name="Freeform 9"/>
            <p:cNvSpPr/>
            <p:nvPr/>
          </p:nvSpPr>
          <p:spPr>
            <a:xfrm>
              <a:off x="0" y="0"/>
              <a:ext cx="5421630" cy="5203444"/>
            </a:xfrm>
            <a:custGeom>
              <a:avLst/>
              <a:gdLst/>
              <a:ahLst/>
              <a:cxnLst/>
              <a:rect l="l" t="t" r="r" b="b"/>
              <a:pathLst>
                <a:path w="5421630" h="5203444">
                  <a:moveTo>
                    <a:pt x="0" y="0"/>
                  </a:moveTo>
                  <a:lnTo>
                    <a:pt x="5421630" y="0"/>
                  </a:lnTo>
                  <a:lnTo>
                    <a:pt x="5421630" y="5203444"/>
                  </a:lnTo>
                  <a:lnTo>
                    <a:pt x="0" y="5203444"/>
                  </a:lnTo>
                  <a:lnTo>
                    <a:pt x="0" y="0"/>
                  </a:lnTo>
                  <a:close/>
                </a:path>
              </a:pathLst>
            </a:custGeom>
            <a:blipFill>
              <a:blip r:embed="rId4"/>
              <a:stretch>
                <a:fillRect/>
              </a:stretch>
            </a:blipFill>
          </p:spPr>
          <p:txBody>
            <a:bodyPr/>
            <a:lstStyle/>
            <a:p>
              <a:endParaRPr lang="en-PT"/>
            </a:p>
          </p:txBody>
        </p:sp>
      </p:grpSp>
      <p:grpSp>
        <p:nvGrpSpPr>
          <p:cNvPr id="10" name="Group 10"/>
          <p:cNvGrpSpPr/>
          <p:nvPr/>
        </p:nvGrpSpPr>
        <p:grpSpPr>
          <a:xfrm rot="-421052">
            <a:off x="11890366" y="6370409"/>
            <a:ext cx="3465665" cy="95250"/>
            <a:chOff x="0" y="0"/>
            <a:chExt cx="4620887" cy="127000"/>
          </a:xfrm>
        </p:grpSpPr>
        <p:sp>
          <p:nvSpPr>
            <p:cNvPr id="11" name="Freeform 11"/>
            <p:cNvSpPr/>
            <p:nvPr/>
          </p:nvSpPr>
          <p:spPr>
            <a:xfrm>
              <a:off x="0" y="0"/>
              <a:ext cx="4620895" cy="127000"/>
            </a:xfrm>
            <a:custGeom>
              <a:avLst/>
              <a:gdLst/>
              <a:ahLst/>
              <a:cxnLst/>
              <a:rect l="l" t="t" r="r" b="b"/>
              <a:pathLst>
                <a:path w="4620895" h="127000">
                  <a:moveTo>
                    <a:pt x="63500" y="0"/>
                  </a:moveTo>
                  <a:lnTo>
                    <a:pt x="4557395" y="0"/>
                  </a:lnTo>
                  <a:cubicBezTo>
                    <a:pt x="4592447" y="0"/>
                    <a:pt x="4620895" y="28448"/>
                    <a:pt x="4620895" y="63500"/>
                  </a:cubicBezTo>
                  <a:cubicBezTo>
                    <a:pt x="4620895" y="98552"/>
                    <a:pt x="4592447" y="127000"/>
                    <a:pt x="4557395" y="127000"/>
                  </a:cubicBezTo>
                  <a:lnTo>
                    <a:pt x="63500" y="127000"/>
                  </a:lnTo>
                  <a:cubicBezTo>
                    <a:pt x="28448" y="127000"/>
                    <a:pt x="0" y="98552"/>
                    <a:pt x="0" y="63500"/>
                  </a:cubicBezTo>
                  <a:cubicBezTo>
                    <a:pt x="0" y="28448"/>
                    <a:pt x="28448" y="0"/>
                    <a:pt x="63500" y="0"/>
                  </a:cubicBezTo>
                  <a:close/>
                </a:path>
              </a:pathLst>
            </a:custGeom>
            <a:solidFill>
              <a:srgbClr val="FFFFFF"/>
            </a:solidFill>
          </p:spPr>
          <p:txBody>
            <a:bodyPr/>
            <a:lstStyle/>
            <a:p>
              <a:endParaRPr lang="en-PT"/>
            </a:p>
          </p:txBody>
        </p:sp>
      </p:grpSp>
      <p:sp>
        <p:nvSpPr>
          <p:cNvPr id="12" name="Freeform 12"/>
          <p:cNvSpPr/>
          <p:nvPr/>
        </p:nvSpPr>
        <p:spPr>
          <a:xfrm>
            <a:off x="11805800" y="5856604"/>
            <a:ext cx="672181" cy="672181"/>
          </a:xfrm>
          <a:custGeom>
            <a:avLst/>
            <a:gdLst/>
            <a:ahLst/>
            <a:cxnLst/>
            <a:rect l="l" t="t" r="r" b="b"/>
            <a:pathLst>
              <a:path w="672181" h="672181">
                <a:moveTo>
                  <a:pt x="0" y="0"/>
                </a:moveTo>
                <a:lnTo>
                  <a:pt x="672181" y="0"/>
                </a:lnTo>
                <a:lnTo>
                  <a:pt x="672181" y="672181"/>
                </a:lnTo>
                <a:lnTo>
                  <a:pt x="0" y="672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13" name="Freeform 13"/>
          <p:cNvSpPr/>
          <p:nvPr/>
        </p:nvSpPr>
        <p:spPr>
          <a:xfrm>
            <a:off x="12279751" y="5085307"/>
            <a:ext cx="672181" cy="672181"/>
          </a:xfrm>
          <a:custGeom>
            <a:avLst/>
            <a:gdLst/>
            <a:ahLst/>
            <a:cxnLst/>
            <a:rect l="l" t="t" r="r" b="b"/>
            <a:pathLst>
              <a:path w="672181" h="672181">
                <a:moveTo>
                  <a:pt x="0" y="0"/>
                </a:moveTo>
                <a:lnTo>
                  <a:pt x="672181" y="0"/>
                </a:lnTo>
                <a:lnTo>
                  <a:pt x="672181" y="672181"/>
                </a:lnTo>
                <a:lnTo>
                  <a:pt x="0" y="672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14" name="Freeform 14"/>
          <p:cNvSpPr/>
          <p:nvPr/>
        </p:nvSpPr>
        <p:spPr>
          <a:xfrm>
            <a:off x="13543133" y="5461044"/>
            <a:ext cx="672181" cy="672181"/>
          </a:xfrm>
          <a:custGeom>
            <a:avLst/>
            <a:gdLst/>
            <a:ahLst/>
            <a:cxnLst/>
            <a:rect l="l" t="t" r="r" b="b"/>
            <a:pathLst>
              <a:path w="672181" h="672181">
                <a:moveTo>
                  <a:pt x="0" y="0"/>
                </a:moveTo>
                <a:lnTo>
                  <a:pt x="672181" y="0"/>
                </a:lnTo>
                <a:lnTo>
                  <a:pt x="672181" y="672181"/>
                </a:lnTo>
                <a:lnTo>
                  <a:pt x="0" y="672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15" name="Freeform 15"/>
          <p:cNvSpPr/>
          <p:nvPr/>
        </p:nvSpPr>
        <p:spPr>
          <a:xfrm>
            <a:off x="12458158" y="7257885"/>
            <a:ext cx="672181" cy="672181"/>
          </a:xfrm>
          <a:custGeom>
            <a:avLst/>
            <a:gdLst/>
            <a:ahLst/>
            <a:cxnLst/>
            <a:rect l="l" t="t" r="r" b="b"/>
            <a:pathLst>
              <a:path w="672181" h="672181">
                <a:moveTo>
                  <a:pt x="0" y="0"/>
                </a:moveTo>
                <a:lnTo>
                  <a:pt x="672181" y="0"/>
                </a:lnTo>
                <a:lnTo>
                  <a:pt x="672181" y="672181"/>
                </a:lnTo>
                <a:lnTo>
                  <a:pt x="0" y="672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16" name="Freeform 16"/>
          <p:cNvSpPr/>
          <p:nvPr/>
        </p:nvSpPr>
        <p:spPr>
          <a:xfrm>
            <a:off x="13899047" y="4868155"/>
            <a:ext cx="672181" cy="672181"/>
          </a:xfrm>
          <a:custGeom>
            <a:avLst/>
            <a:gdLst/>
            <a:ahLst/>
            <a:cxnLst/>
            <a:rect l="l" t="t" r="r" b="b"/>
            <a:pathLst>
              <a:path w="672181" h="672181">
                <a:moveTo>
                  <a:pt x="0" y="0"/>
                </a:moveTo>
                <a:lnTo>
                  <a:pt x="672181" y="0"/>
                </a:lnTo>
                <a:lnTo>
                  <a:pt x="672181" y="672181"/>
                </a:lnTo>
                <a:lnTo>
                  <a:pt x="0" y="672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7" name="Freeform 17"/>
          <p:cNvSpPr/>
          <p:nvPr/>
        </p:nvSpPr>
        <p:spPr>
          <a:xfrm>
            <a:off x="14590009" y="5658374"/>
            <a:ext cx="672181" cy="672181"/>
          </a:xfrm>
          <a:custGeom>
            <a:avLst/>
            <a:gdLst/>
            <a:ahLst/>
            <a:cxnLst/>
            <a:rect l="l" t="t" r="r" b="b"/>
            <a:pathLst>
              <a:path w="672181" h="672181">
                <a:moveTo>
                  <a:pt x="0" y="0"/>
                </a:moveTo>
                <a:lnTo>
                  <a:pt x="672181" y="0"/>
                </a:lnTo>
                <a:lnTo>
                  <a:pt x="672181" y="672181"/>
                </a:lnTo>
                <a:lnTo>
                  <a:pt x="0" y="672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8" name="Freeform 18"/>
          <p:cNvSpPr/>
          <p:nvPr/>
        </p:nvSpPr>
        <p:spPr>
          <a:xfrm>
            <a:off x="14215315" y="6704642"/>
            <a:ext cx="672181" cy="672181"/>
          </a:xfrm>
          <a:custGeom>
            <a:avLst/>
            <a:gdLst/>
            <a:ahLst/>
            <a:cxnLst/>
            <a:rect l="l" t="t" r="r" b="b"/>
            <a:pathLst>
              <a:path w="672181" h="672181">
                <a:moveTo>
                  <a:pt x="0" y="0"/>
                </a:moveTo>
                <a:lnTo>
                  <a:pt x="672181" y="0"/>
                </a:lnTo>
                <a:lnTo>
                  <a:pt x="672181" y="672181"/>
                </a:lnTo>
                <a:lnTo>
                  <a:pt x="0" y="672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9" name="Freeform 19"/>
          <p:cNvSpPr/>
          <p:nvPr/>
        </p:nvSpPr>
        <p:spPr>
          <a:xfrm>
            <a:off x="13243902" y="6544315"/>
            <a:ext cx="672181" cy="672181"/>
          </a:xfrm>
          <a:custGeom>
            <a:avLst/>
            <a:gdLst/>
            <a:ahLst/>
            <a:cxnLst/>
            <a:rect l="l" t="t" r="r" b="b"/>
            <a:pathLst>
              <a:path w="672181" h="672181">
                <a:moveTo>
                  <a:pt x="0" y="0"/>
                </a:moveTo>
                <a:lnTo>
                  <a:pt x="672181" y="0"/>
                </a:lnTo>
                <a:lnTo>
                  <a:pt x="672181" y="672181"/>
                </a:lnTo>
                <a:lnTo>
                  <a:pt x="0" y="672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20" name="Freeform 20"/>
          <p:cNvSpPr/>
          <p:nvPr/>
        </p:nvSpPr>
        <p:spPr>
          <a:xfrm>
            <a:off x="13308190" y="7376823"/>
            <a:ext cx="672181" cy="672181"/>
          </a:xfrm>
          <a:custGeom>
            <a:avLst/>
            <a:gdLst/>
            <a:ahLst/>
            <a:cxnLst/>
            <a:rect l="l" t="t" r="r" b="b"/>
            <a:pathLst>
              <a:path w="672181" h="672181">
                <a:moveTo>
                  <a:pt x="0" y="0"/>
                </a:moveTo>
                <a:lnTo>
                  <a:pt x="672181" y="0"/>
                </a:lnTo>
                <a:lnTo>
                  <a:pt x="672181" y="672181"/>
                </a:lnTo>
                <a:lnTo>
                  <a:pt x="0" y="672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grpSp>
        <p:nvGrpSpPr>
          <p:cNvPr id="21" name="Group 21"/>
          <p:cNvGrpSpPr/>
          <p:nvPr/>
        </p:nvGrpSpPr>
        <p:grpSpPr>
          <a:xfrm rot="-412599">
            <a:off x="3090429" y="6331062"/>
            <a:ext cx="3482100" cy="142875"/>
            <a:chOff x="0" y="0"/>
            <a:chExt cx="4642800" cy="190500"/>
          </a:xfrm>
        </p:grpSpPr>
        <p:sp>
          <p:nvSpPr>
            <p:cNvPr id="22" name="Freeform 22"/>
            <p:cNvSpPr/>
            <p:nvPr/>
          </p:nvSpPr>
          <p:spPr>
            <a:xfrm>
              <a:off x="0" y="0"/>
              <a:ext cx="4642739" cy="190500"/>
            </a:xfrm>
            <a:custGeom>
              <a:avLst/>
              <a:gdLst/>
              <a:ahLst/>
              <a:cxnLst/>
              <a:rect l="l" t="t" r="r" b="b"/>
              <a:pathLst>
                <a:path w="4642739" h="190500">
                  <a:moveTo>
                    <a:pt x="95250" y="0"/>
                  </a:moveTo>
                  <a:lnTo>
                    <a:pt x="4547489" y="0"/>
                  </a:lnTo>
                  <a:cubicBezTo>
                    <a:pt x="4600067" y="0"/>
                    <a:pt x="4642739" y="42672"/>
                    <a:pt x="4642739" y="95250"/>
                  </a:cubicBezTo>
                  <a:cubicBezTo>
                    <a:pt x="4642739" y="147828"/>
                    <a:pt x="4600067" y="190500"/>
                    <a:pt x="4547489" y="190500"/>
                  </a:cubicBezTo>
                  <a:lnTo>
                    <a:pt x="95250" y="190500"/>
                  </a:lnTo>
                  <a:cubicBezTo>
                    <a:pt x="42672" y="190500"/>
                    <a:pt x="0" y="147828"/>
                    <a:pt x="0" y="95250"/>
                  </a:cubicBezTo>
                  <a:cubicBezTo>
                    <a:pt x="0" y="42672"/>
                    <a:pt x="42672" y="0"/>
                    <a:pt x="95250" y="0"/>
                  </a:cubicBezTo>
                  <a:close/>
                </a:path>
              </a:pathLst>
            </a:custGeom>
            <a:solidFill>
              <a:srgbClr val="FFFFFF"/>
            </a:solidFill>
          </p:spPr>
          <p:txBody>
            <a:bodyPr/>
            <a:lstStyle/>
            <a:p>
              <a:endParaRPr lang="en-PT"/>
            </a:p>
          </p:txBody>
        </p:sp>
      </p:grpSp>
      <p:grpSp>
        <p:nvGrpSpPr>
          <p:cNvPr id="23" name="Group 23"/>
          <p:cNvGrpSpPr/>
          <p:nvPr/>
        </p:nvGrpSpPr>
        <p:grpSpPr>
          <a:xfrm rot="1506625">
            <a:off x="2687723" y="6543248"/>
            <a:ext cx="721628" cy="142875"/>
            <a:chOff x="0" y="0"/>
            <a:chExt cx="962171" cy="190500"/>
          </a:xfrm>
        </p:grpSpPr>
        <p:sp>
          <p:nvSpPr>
            <p:cNvPr id="24" name="Freeform 24"/>
            <p:cNvSpPr/>
            <p:nvPr/>
          </p:nvSpPr>
          <p:spPr>
            <a:xfrm>
              <a:off x="0" y="0"/>
              <a:ext cx="962152" cy="190500"/>
            </a:xfrm>
            <a:custGeom>
              <a:avLst/>
              <a:gdLst/>
              <a:ahLst/>
              <a:cxnLst/>
              <a:rect l="l" t="t" r="r" b="b"/>
              <a:pathLst>
                <a:path w="962152" h="190500">
                  <a:moveTo>
                    <a:pt x="95250" y="0"/>
                  </a:moveTo>
                  <a:lnTo>
                    <a:pt x="866902" y="0"/>
                  </a:lnTo>
                  <a:cubicBezTo>
                    <a:pt x="919480" y="0"/>
                    <a:pt x="962152" y="42672"/>
                    <a:pt x="962152" y="95250"/>
                  </a:cubicBezTo>
                  <a:cubicBezTo>
                    <a:pt x="962152" y="147828"/>
                    <a:pt x="919480" y="190500"/>
                    <a:pt x="866902" y="190500"/>
                  </a:cubicBezTo>
                  <a:lnTo>
                    <a:pt x="95250" y="190500"/>
                  </a:lnTo>
                  <a:cubicBezTo>
                    <a:pt x="42672" y="190500"/>
                    <a:pt x="0" y="147828"/>
                    <a:pt x="0" y="95250"/>
                  </a:cubicBezTo>
                  <a:cubicBezTo>
                    <a:pt x="0" y="42672"/>
                    <a:pt x="42672" y="0"/>
                    <a:pt x="95250" y="0"/>
                  </a:cubicBezTo>
                  <a:close/>
                </a:path>
              </a:pathLst>
            </a:custGeom>
            <a:solidFill>
              <a:srgbClr val="FFFFFF"/>
            </a:solidFill>
          </p:spPr>
          <p:txBody>
            <a:bodyPr/>
            <a:lstStyle/>
            <a:p>
              <a:endParaRPr lang="en-PT"/>
            </a:p>
          </p:txBody>
        </p:sp>
      </p:grpSp>
      <p:grpSp>
        <p:nvGrpSpPr>
          <p:cNvPr id="25" name="Group 25"/>
          <p:cNvGrpSpPr/>
          <p:nvPr/>
        </p:nvGrpSpPr>
        <p:grpSpPr>
          <a:xfrm rot="-5717151">
            <a:off x="3660663" y="7247563"/>
            <a:ext cx="1424180" cy="47625"/>
            <a:chOff x="0" y="0"/>
            <a:chExt cx="1898907" cy="63500"/>
          </a:xfrm>
        </p:grpSpPr>
        <p:sp>
          <p:nvSpPr>
            <p:cNvPr id="26" name="Freeform 26"/>
            <p:cNvSpPr/>
            <p:nvPr/>
          </p:nvSpPr>
          <p:spPr>
            <a:xfrm>
              <a:off x="0" y="0"/>
              <a:ext cx="1898904" cy="63500"/>
            </a:xfrm>
            <a:custGeom>
              <a:avLst/>
              <a:gdLst/>
              <a:ahLst/>
              <a:cxnLst/>
              <a:rect l="l" t="t" r="r" b="b"/>
              <a:pathLst>
                <a:path w="1898904" h="63500">
                  <a:moveTo>
                    <a:pt x="31750" y="0"/>
                  </a:moveTo>
                  <a:lnTo>
                    <a:pt x="1867154" y="0"/>
                  </a:lnTo>
                  <a:cubicBezTo>
                    <a:pt x="1884680" y="0"/>
                    <a:pt x="1898904" y="14224"/>
                    <a:pt x="1898904" y="31750"/>
                  </a:cubicBezTo>
                  <a:cubicBezTo>
                    <a:pt x="1898904" y="49276"/>
                    <a:pt x="1884680" y="63500"/>
                    <a:pt x="1867154"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grpSp>
        <p:nvGrpSpPr>
          <p:cNvPr id="27" name="Group 27"/>
          <p:cNvGrpSpPr/>
          <p:nvPr/>
        </p:nvGrpSpPr>
        <p:grpSpPr>
          <a:xfrm rot="9273845">
            <a:off x="4268549" y="6289397"/>
            <a:ext cx="1303668" cy="47625"/>
            <a:chOff x="0" y="0"/>
            <a:chExt cx="1738224" cy="63500"/>
          </a:xfrm>
        </p:grpSpPr>
        <p:sp>
          <p:nvSpPr>
            <p:cNvPr id="28" name="Freeform 28"/>
            <p:cNvSpPr/>
            <p:nvPr/>
          </p:nvSpPr>
          <p:spPr>
            <a:xfrm>
              <a:off x="0" y="0"/>
              <a:ext cx="1738249" cy="63500"/>
            </a:xfrm>
            <a:custGeom>
              <a:avLst/>
              <a:gdLst/>
              <a:ahLst/>
              <a:cxnLst/>
              <a:rect l="l" t="t" r="r" b="b"/>
              <a:pathLst>
                <a:path w="1738249" h="63500">
                  <a:moveTo>
                    <a:pt x="31750" y="0"/>
                  </a:moveTo>
                  <a:lnTo>
                    <a:pt x="1706499" y="0"/>
                  </a:lnTo>
                  <a:cubicBezTo>
                    <a:pt x="1724025" y="0"/>
                    <a:pt x="1738249" y="14224"/>
                    <a:pt x="1738249" y="31750"/>
                  </a:cubicBezTo>
                  <a:cubicBezTo>
                    <a:pt x="1738249" y="49276"/>
                    <a:pt x="1724025" y="63500"/>
                    <a:pt x="1706499"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grpSp>
        <p:nvGrpSpPr>
          <p:cNvPr id="29" name="Group 29"/>
          <p:cNvGrpSpPr/>
          <p:nvPr/>
        </p:nvGrpSpPr>
        <p:grpSpPr>
          <a:xfrm rot="-7069354">
            <a:off x="4918499" y="5678452"/>
            <a:ext cx="798296" cy="47625"/>
            <a:chOff x="0" y="0"/>
            <a:chExt cx="1064395" cy="63500"/>
          </a:xfrm>
        </p:grpSpPr>
        <p:sp>
          <p:nvSpPr>
            <p:cNvPr id="30" name="Freeform 30"/>
            <p:cNvSpPr/>
            <p:nvPr/>
          </p:nvSpPr>
          <p:spPr>
            <a:xfrm>
              <a:off x="0" y="0"/>
              <a:ext cx="1064387" cy="63500"/>
            </a:xfrm>
            <a:custGeom>
              <a:avLst/>
              <a:gdLst/>
              <a:ahLst/>
              <a:cxnLst/>
              <a:rect l="l" t="t" r="r" b="b"/>
              <a:pathLst>
                <a:path w="1064387" h="63500">
                  <a:moveTo>
                    <a:pt x="31750" y="0"/>
                  </a:moveTo>
                  <a:lnTo>
                    <a:pt x="1032637" y="0"/>
                  </a:lnTo>
                  <a:cubicBezTo>
                    <a:pt x="1050163" y="0"/>
                    <a:pt x="1064387" y="14224"/>
                    <a:pt x="1064387" y="31750"/>
                  </a:cubicBezTo>
                  <a:cubicBezTo>
                    <a:pt x="1064387" y="49276"/>
                    <a:pt x="1050163" y="63500"/>
                    <a:pt x="1032637"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grpSp>
        <p:nvGrpSpPr>
          <p:cNvPr id="31" name="Group 31"/>
          <p:cNvGrpSpPr/>
          <p:nvPr/>
        </p:nvGrpSpPr>
        <p:grpSpPr>
          <a:xfrm rot="3118884">
            <a:off x="4467401" y="5039452"/>
            <a:ext cx="821415" cy="47625"/>
            <a:chOff x="0" y="0"/>
            <a:chExt cx="1095220" cy="63500"/>
          </a:xfrm>
        </p:grpSpPr>
        <p:sp>
          <p:nvSpPr>
            <p:cNvPr id="32" name="Freeform 32"/>
            <p:cNvSpPr/>
            <p:nvPr/>
          </p:nvSpPr>
          <p:spPr>
            <a:xfrm>
              <a:off x="0" y="0"/>
              <a:ext cx="1095248" cy="63500"/>
            </a:xfrm>
            <a:custGeom>
              <a:avLst/>
              <a:gdLst/>
              <a:ahLst/>
              <a:cxnLst/>
              <a:rect l="l" t="t" r="r" b="b"/>
              <a:pathLst>
                <a:path w="1095248" h="63500">
                  <a:moveTo>
                    <a:pt x="31750" y="0"/>
                  </a:moveTo>
                  <a:lnTo>
                    <a:pt x="1063498" y="0"/>
                  </a:lnTo>
                  <a:cubicBezTo>
                    <a:pt x="1081024" y="0"/>
                    <a:pt x="1095248" y="14224"/>
                    <a:pt x="1095248" y="31750"/>
                  </a:cubicBezTo>
                  <a:cubicBezTo>
                    <a:pt x="1095248" y="49276"/>
                    <a:pt x="1081024" y="63500"/>
                    <a:pt x="1063498"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grpSp>
        <p:nvGrpSpPr>
          <p:cNvPr id="33" name="Group 33"/>
          <p:cNvGrpSpPr/>
          <p:nvPr/>
        </p:nvGrpSpPr>
        <p:grpSpPr>
          <a:xfrm rot="-5399999">
            <a:off x="1017600" y="6554225"/>
            <a:ext cx="3766548" cy="47625"/>
            <a:chOff x="0" y="0"/>
            <a:chExt cx="5022064" cy="63500"/>
          </a:xfrm>
        </p:grpSpPr>
        <p:sp>
          <p:nvSpPr>
            <p:cNvPr id="34" name="Freeform 34"/>
            <p:cNvSpPr/>
            <p:nvPr/>
          </p:nvSpPr>
          <p:spPr>
            <a:xfrm>
              <a:off x="0" y="0"/>
              <a:ext cx="5022088" cy="63500"/>
            </a:xfrm>
            <a:custGeom>
              <a:avLst/>
              <a:gdLst/>
              <a:ahLst/>
              <a:cxnLst/>
              <a:rect l="l" t="t" r="r" b="b"/>
              <a:pathLst>
                <a:path w="5022088" h="63500">
                  <a:moveTo>
                    <a:pt x="31750" y="0"/>
                  </a:moveTo>
                  <a:lnTo>
                    <a:pt x="4990338" y="0"/>
                  </a:lnTo>
                  <a:cubicBezTo>
                    <a:pt x="5007864" y="0"/>
                    <a:pt x="5022088" y="14224"/>
                    <a:pt x="5022088" y="31750"/>
                  </a:cubicBezTo>
                  <a:cubicBezTo>
                    <a:pt x="5022088" y="49276"/>
                    <a:pt x="5007864" y="63500"/>
                    <a:pt x="4990338" y="63500"/>
                  </a:cubicBezTo>
                  <a:lnTo>
                    <a:pt x="31750" y="63500"/>
                  </a:lnTo>
                  <a:cubicBezTo>
                    <a:pt x="14224" y="63500"/>
                    <a:pt x="0" y="49276"/>
                    <a:pt x="0" y="31750"/>
                  </a:cubicBezTo>
                  <a:cubicBezTo>
                    <a:pt x="0" y="14224"/>
                    <a:pt x="14224" y="0"/>
                    <a:pt x="31750" y="0"/>
                  </a:cubicBezTo>
                  <a:close/>
                </a:path>
              </a:pathLst>
            </a:custGeom>
            <a:solidFill>
              <a:srgbClr val="000000"/>
            </a:solidFill>
          </p:spPr>
          <p:txBody>
            <a:bodyPr/>
            <a:lstStyle/>
            <a:p>
              <a:endParaRPr lang="en-PT"/>
            </a:p>
          </p:txBody>
        </p:sp>
      </p:grpSp>
      <p:sp>
        <p:nvSpPr>
          <p:cNvPr id="35" name="TextBox 35"/>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FFFFFF"/>
                </a:solidFill>
                <a:latin typeface="Quicksand Bold"/>
                <a:ea typeface="Quicksand Bold"/>
                <a:cs typeface="Quicksand Bold"/>
                <a:sym typeface="Quicksand Bold"/>
              </a:rPr>
              <a:t>Data Squad | Ensemble Learning</a:t>
            </a:r>
          </a:p>
        </p:txBody>
      </p:sp>
      <p:sp>
        <p:nvSpPr>
          <p:cNvPr id="36" name="AutoShape 36"/>
          <p:cNvSpPr/>
          <p:nvPr/>
        </p:nvSpPr>
        <p:spPr>
          <a:xfrm>
            <a:off x="6757000" y="6544315"/>
            <a:ext cx="4789864" cy="0"/>
          </a:xfrm>
          <a:prstGeom prst="line">
            <a:avLst/>
          </a:prstGeom>
          <a:ln w="38100" cap="flat">
            <a:solidFill>
              <a:srgbClr val="000000"/>
            </a:solidFill>
            <a:prstDash val="solid"/>
            <a:headEnd type="none" w="sm" len="sm"/>
            <a:tailEnd type="arrow" w="med" len="sm"/>
          </a:ln>
        </p:spPr>
        <p:txBody>
          <a:bodyPr/>
          <a:lstStyle/>
          <a:p>
            <a:endParaRPr lang="en-PT"/>
          </a:p>
        </p:txBody>
      </p:sp>
      <p:grpSp>
        <p:nvGrpSpPr>
          <p:cNvPr id="37" name="Group 23">
            <a:extLst>
              <a:ext uri="{FF2B5EF4-FFF2-40B4-BE49-F238E27FC236}">
                <a16:creationId xmlns:a16="http://schemas.microsoft.com/office/drawing/2014/main" id="{59C20515-4732-8976-9D5A-7A69ECB29066}"/>
              </a:ext>
            </a:extLst>
          </p:cNvPr>
          <p:cNvGrpSpPr/>
          <p:nvPr/>
        </p:nvGrpSpPr>
        <p:grpSpPr>
          <a:xfrm rot="1506625">
            <a:off x="11502783" y="6564398"/>
            <a:ext cx="721628" cy="142875"/>
            <a:chOff x="0" y="0"/>
            <a:chExt cx="962171" cy="190500"/>
          </a:xfrm>
        </p:grpSpPr>
        <p:sp>
          <p:nvSpPr>
            <p:cNvPr id="38" name="Freeform 24">
              <a:extLst>
                <a:ext uri="{FF2B5EF4-FFF2-40B4-BE49-F238E27FC236}">
                  <a16:creationId xmlns:a16="http://schemas.microsoft.com/office/drawing/2014/main" id="{89015BA2-4A00-46FB-779F-15E59CE7ADF0}"/>
                </a:ext>
              </a:extLst>
            </p:cNvPr>
            <p:cNvSpPr/>
            <p:nvPr/>
          </p:nvSpPr>
          <p:spPr>
            <a:xfrm>
              <a:off x="0" y="0"/>
              <a:ext cx="962152" cy="190500"/>
            </a:xfrm>
            <a:custGeom>
              <a:avLst/>
              <a:gdLst/>
              <a:ahLst/>
              <a:cxnLst/>
              <a:rect l="l" t="t" r="r" b="b"/>
              <a:pathLst>
                <a:path w="962152" h="190500">
                  <a:moveTo>
                    <a:pt x="95250" y="0"/>
                  </a:moveTo>
                  <a:lnTo>
                    <a:pt x="866902" y="0"/>
                  </a:lnTo>
                  <a:cubicBezTo>
                    <a:pt x="919480" y="0"/>
                    <a:pt x="962152" y="42672"/>
                    <a:pt x="962152" y="95250"/>
                  </a:cubicBezTo>
                  <a:cubicBezTo>
                    <a:pt x="962152" y="147828"/>
                    <a:pt x="919480" y="190500"/>
                    <a:pt x="866902" y="190500"/>
                  </a:cubicBezTo>
                  <a:lnTo>
                    <a:pt x="95250" y="190500"/>
                  </a:lnTo>
                  <a:cubicBezTo>
                    <a:pt x="42672" y="190500"/>
                    <a:pt x="0" y="147828"/>
                    <a:pt x="0" y="95250"/>
                  </a:cubicBezTo>
                  <a:cubicBezTo>
                    <a:pt x="0" y="42672"/>
                    <a:pt x="42672" y="0"/>
                    <a:pt x="95250" y="0"/>
                  </a:cubicBezTo>
                  <a:close/>
                </a:path>
              </a:pathLst>
            </a:custGeom>
            <a:solidFill>
              <a:srgbClr val="FFFFFF"/>
            </a:solidFill>
          </p:spPr>
          <p:txBody>
            <a:bodyPr/>
            <a:lstStyle/>
            <a:p>
              <a:endParaRPr lang="en-PT"/>
            </a:p>
          </p:txBody>
        </p:sp>
      </p:grpSp>
      <p:grpSp>
        <p:nvGrpSpPr>
          <p:cNvPr id="39" name="Group 23">
            <a:extLst>
              <a:ext uri="{FF2B5EF4-FFF2-40B4-BE49-F238E27FC236}">
                <a16:creationId xmlns:a16="http://schemas.microsoft.com/office/drawing/2014/main" id="{395176AB-ADC4-F8AB-B9B6-5D817A154DBE}"/>
              </a:ext>
            </a:extLst>
          </p:cNvPr>
          <p:cNvGrpSpPr/>
          <p:nvPr/>
        </p:nvGrpSpPr>
        <p:grpSpPr>
          <a:xfrm rot="21190778" flipV="1">
            <a:off x="11839047" y="6449001"/>
            <a:ext cx="3519219" cy="72883"/>
            <a:chOff x="0" y="0"/>
            <a:chExt cx="962171" cy="190500"/>
          </a:xfrm>
          <a:solidFill>
            <a:schemeClr val="bg1"/>
          </a:solidFill>
        </p:grpSpPr>
        <p:sp>
          <p:nvSpPr>
            <p:cNvPr id="40" name="Freeform 24">
              <a:extLst>
                <a:ext uri="{FF2B5EF4-FFF2-40B4-BE49-F238E27FC236}">
                  <a16:creationId xmlns:a16="http://schemas.microsoft.com/office/drawing/2014/main" id="{94D34620-9463-EEBF-0695-C76AAF955AFD}"/>
                </a:ext>
              </a:extLst>
            </p:cNvPr>
            <p:cNvSpPr/>
            <p:nvPr/>
          </p:nvSpPr>
          <p:spPr>
            <a:xfrm>
              <a:off x="0" y="0"/>
              <a:ext cx="962152" cy="190500"/>
            </a:xfrm>
            <a:custGeom>
              <a:avLst/>
              <a:gdLst/>
              <a:ahLst/>
              <a:cxnLst/>
              <a:rect l="l" t="t" r="r" b="b"/>
              <a:pathLst>
                <a:path w="962152" h="190500">
                  <a:moveTo>
                    <a:pt x="95250" y="0"/>
                  </a:moveTo>
                  <a:lnTo>
                    <a:pt x="866902" y="0"/>
                  </a:lnTo>
                  <a:cubicBezTo>
                    <a:pt x="919480" y="0"/>
                    <a:pt x="962152" y="42672"/>
                    <a:pt x="962152" y="95250"/>
                  </a:cubicBezTo>
                  <a:cubicBezTo>
                    <a:pt x="962152" y="147828"/>
                    <a:pt x="919480" y="190500"/>
                    <a:pt x="866902" y="190500"/>
                  </a:cubicBezTo>
                  <a:lnTo>
                    <a:pt x="95250" y="190500"/>
                  </a:lnTo>
                  <a:cubicBezTo>
                    <a:pt x="42672" y="190500"/>
                    <a:pt x="0" y="147828"/>
                    <a:pt x="0" y="95250"/>
                  </a:cubicBezTo>
                  <a:cubicBezTo>
                    <a:pt x="0" y="42672"/>
                    <a:pt x="42672" y="0"/>
                    <a:pt x="95250" y="0"/>
                  </a:cubicBezTo>
                  <a:close/>
                </a:path>
              </a:pathLst>
            </a:custGeom>
            <a:grpFill/>
          </p:spPr>
          <p:txBody>
            <a:bodyPr/>
            <a:lstStyle/>
            <a:p>
              <a:endParaRPr lang="en-PT"/>
            </a:p>
          </p:txBody>
        </p:sp>
      </p:grpSp>
      <p:grpSp>
        <p:nvGrpSpPr>
          <p:cNvPr id="41" name="Group 23">
            <a:extLst>
              <a:ext uri="{FF2B5EF4-FFF2-40B4-BE49-F238E27FC236}">
                <a16:creationId xmlns:a16="http://schemas.microsoft.com/office/drawing/2014/main" id="{6519B341-D609-D329-E4FE-B8D039014D29}"/>
              </a:ext>
            </a:extLst>
          </p:cNvPr>
          <p:cNvGrpSpPr/>
          <p:nvPr/>
        </p:nvGrpSpPr>
        <p:grpSpPr>
          <a:xfrm rot="21190778" flipV="1">
            <a:off x="3210075" y="6418015"/>
            <a:ext cx="3519219" cy="72883"/>
            <a:chOff x="0" y="0"/>
            <a:chExt cx="962171" cy="190500"/>
          </a:xfrm>
          <a:solidFill>
            <a:schemeClr val="bg1"/>
          </a:solidFill>
        </p:grpSpPr>
        <p:sp>
          <p:nvSpPr>
            <p:cNvPr id="42" name="Freeform 24">
              <a:extLst>
                <a:ext uri="{FF2B5EF4-FFF2-40B4-BE49-F238E27FC236}">
                  <a16:creationId xmlns:a16="http://schemas.microsoft.com/office/drawing/2014/main" id="{80FE1AD9-2089-2291-79DD-108E35FF186F}"/>
                </a:ext>
              </a:extLst>
            </p:cNvPr>
            <p:cNvSpPr/>
            <p:nvPr/>
          </p:nvSpPr>
          <p:spPr>
            <a:xfrm>
              <a:off x="0" y="0"/>
              <a:ext cx="962152" cy="190500"/>
            </a:xfrm>
            <a:custGeom>
              <a:avLst/>
              <a:gdLst/>
              <a:ahLst/>
              <a:cxnLst/>
              <a:rect l="l" t="t" r="r" b="b"/>
              <a:pathLst>
                <a:path w="962152" h="190500">
                  <a:moveTo>
                    <a:pt x="95250" y="0"/>
                  </a:moveTo>
                  <a:lnTo>
                    <a:pt x="866902" y="0"/>
                  </a:lnTo>
                  <a:cubicBezTo>
                    <a:pt x="919480" y="0"/>
                    <a:pt x="962152" y="42672"/>
                    <a:pt x="962152" y="95250"/>
                  </a:cubicBezTo>
                  <a:cubicBezTo>
                    <a:pt x="962152" y="147828"/>
                    <a:pt x="919480" y="190500"/>
                    <a:pt x="866902" y="190500"/>
                  </a:cubicBezTo>
                  <a:lnTo>
                    <a:pt x="95250" y="190500"/>
                  </a:lnTo>
                  <a:cubicBezTo>
                    <a:pt x="42672" y="190500"/>
                    <a:pt x="0" y="147828"/>
                    <a:pt x="0" y="95250"/>
                  </a:cubicBezTo>
                  <a:cubicBezTo>
                    <a:pt x="0" y="42672"/>
                    <a:pt x="42672" y="0"/>
                    <a:pt x="95250" y="0"/>
                  </a:cubicBezTo>
                  <a:close/>
                </a:path>
              </a:pathLst>
            </a:custGeom>
            <a:grpFill/>
          </p:spPr>
          <p:txBody>
            <a:bodyPr/>
            <a:lstStyle/>
            <a:p>
              <a:endParaRPr lang="en-PT"/>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9507951" y="2772591"/>
            <a:ext cx="8235613" cy="4955994"/>
          </a:xfrm>
          <a:custGeom>
            <a:avLst/>
            <a:gdLst/>
            <a:ahLst/>
            <a:cxnLst/>
            <a:rect l="l" t="t" r="r" b="b"/>
            <a:pathLst>
              <a:path w="8235613" h="4955994">
                <a:moveTo>
                  <a:pt x="0" y="0"/>
                </a:moveTo>
                <a:lnTo>
                  <a:pt x="8235612" y="0"/>
                </a:lnTo>
                <a:lnTo>
                  <a:pt x="8235612" y="4955994"/>
                </a:lnTo>
                <a:lnTo>
                  <a:pt x="0" y="4955994"/>
                </a:lnTo>
                <a:lnTo>
                  <a:pt x="0" y="0"/>
                </a:lnTo>
                <a:close/>
              </a:path>
            </a:pathLst>
          </a:custGeom>
          <a:blipFill>
            <a:blip r:embed="rId4"/>
            <a:stretch>
              <a:fillRect/>
            </a:stretch>
          </a:blipFill>
        </p:spPr>
        <p:txBody>
          <a:bodyPr/>
          <a:lstStyle/>
          <a:p>
            <a:endParaRPr lang="en-PT"/>
          </a:p>
        </p:txBody>
      </p:sp>
      <p:sp>
        <p:nvSpPr>
          <p:cNvPr id="4" name="TextBox 4"/>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a:t>
            </a:r>
          </a:p>
        </p:txBody>
      </p:sp>
      <p:sp>
        <p:nvSpPr>
          <p:cNvPr id="5" name="TextBox 5"/>
          <p:cNvSpPr txBox="1"/>
          <p:nvPr/>
        </p:nvSpPr>
        <p:spPr>
          <a:xfrm>
            <a:off x="1524000" y="2482215"/>
            <a:ext cx="7620000" cy="4722495"/>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In adaboosting each new classifier looks at the previous and tries to see on which training instances did he seem to underfit</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This results inanew prediction focusing on those cases.</a:t>
            </a:r>
          </a:p>
          <a:p>
            <a:pPr algn="l">
              <a:lnSpc>
                <a:spcPts val="4140"/>
              </a:lnSpc>
            </a:pPr>
            <a:endParaRPr lang="en-US" sz="3000">
              <a:solidFill>
                <a:srgbClr val="1B1918"/>
              </a:solidFill>
              <a:latin typeface="Poppins"/>
              <a:ea typeface="Poppins"/>
              <a:cs typeface="Poppins"/>
              <a:sym typeface="Poppins"/>
            </a:endParaRPr>
          </a:p>
          <a:p>
            <a:pPr algn="l">
              <a:lnSpc>
                <a:spcPts val="4140"/>
              </a:lnSpc>
            </a:pPr>
            <a:endParaRPr lang="en-US" sz="3000">
              <a:solidFill>
                <a:srgbClr val="1B1918"/>
              </a:solidFill>
              <a:latin typeface="Poppins"/>
              <a:ea typeface="Poppins"/>
              <a:cs typeface="Poppins"/>
              <a:sym typeface="Poppins"/>
            </a:endParaRPr>
          </a:p>
        </p:txBody>
      </p:sp>
      <p:sp>
        <p:nvSpPr>
          <p:cNvPr id="6" name="TextBox 6"/>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
        <p:nvSpPr>
          <p:cNvPr id="7" name="TextBox 7"/>
          <p:cNvSpPr txBox="1"/>
          <p:nvPr/>
        </p:nvSpPr>
        <p:spPr>
          <a:xfrm>
            <a:off x="1524000" y="7652385"/>
            <a:ext cx="7620000" cy="1055370"/>
          </a:xfrm>
          <a:prstGeom prst="rect">
            <a:avLst/>
          </a:prstGeom>
        </p:spPr>
        <p:txBody>
          <a:bodyPr lIns="0" tIns="0" rIns="0" bIns="0" rtlCol="0" anchor="t">
            <a:spAutoFit/>
          </a:bodyPr>
          <a:lstStyle/>
          <a:p>
            <a:pPr algn="l">
              <a:lnSpc>
                <a:spcPts val="4140"/>
              </a:lnSpc>
            </a:pPr>
            <a:r>
              <a:rPr lang="en-US" sz="3000" u="sng">
                <a:solidFill>
                  <a:srgbClr val="2DC5FA"/>
                </a:solidFill>
                <a:latin typeface="Poppins"/>
                <a:ea typeface="Poppins"/>
                <a:cs typeface="Poppins"/>
                <a:sym typeface="Poppins"/>
                <a:hlinkClick r:id="rId5" tooltip="https://pdf.sciencedirectassets.com/272574/1-s2.0-S0022000000X00384/1-s2.0-S002200009791504X/main.pdf?X-Amz-Security-Token=IQoJb3JpZ2luX2VjECAaCXVzLWVhc3QtMSJGMEQCIARFQ5PNsuQgIfZvxkjj2bzpi01Wyw6PbkxhRtmSEfpeAiAWSqToVvAW3LDLd3ja%2B%2FJUYvSVOpft2%2FGpGBSXnL%2BtASq9AwiZ%2F%2F%2F%2F%2F%2F%2F%2F%2F%2F8BEAMaDDA1OTAwMzU0Njg2NSIMjPviM4FMBStDsLewKpEDxDDYqcRwiJ%2BR1a8uLAoR12lTriexNLkTHBRLeta9CXGjiQb8ypEIj5TtpwiSDm%2FfYoDvsXwtTtK1%2FAV1vS03j1Mj5xQ%2FiJYSyBSh3e1O%2F%2FMpEsxKGeGFIGSJhio8dxIKAq7r%2BlEnOG%2F3nMnIFFmyYgC9onEoWDx4rOteH40pyXJZUMknhkpTxqBPO6egivh3wtjWZYUmnkpvLjtgV9CJHyHfP32F2OvqDye55nB9htwQ9D6HccG0aC%2Bl6agJJSCvlzE2ZMDMsnieJN%2F34sQOrC5lbGdKvnwAZhmpBoPWvEu1TJC4Hnv%2FtiKbncnoK5ONpahc1AH6NgW%2FjUfC2oszBLT09IgjPPvVqZ0iWVG0jqBjioCDdybVj4wtQPpwsrAzvkw3WsFAHLKb2KQvp%2FezDW38RPA%2BFCA1p7rQlhSRisKUvHCsSDv9l1Z3As8GAGJtjA60RQoEkHQSHa6z9MVS3023m5dw0BpYtxBU2eildg5fLqT8jpEj9iicF2waLgQMp%2FB2jatms0EbseUJlUYrvqcw6u2a9wU67AGE%2BuquwbE3vU8ghNRfXktk2PCBevob%2BheuHreyI2hMSC83gg4M7GmEhbNovxY3J5ZVOshyxvrbTSTf599hXbDJc0DnA%2FmONsVhsL1m0hjyrtRLR7foiGSJ9eciowbcrayrx3xWfgTYEedfJC0gDsHj1sCn%2F2v7%2FJpld%2BtM8stPB4z3G57Qu2eHaW%2FrPax3x7yGCRLyGRcqyznX3S2GrX0mdeO6HfUl7uLn%2B5WUarGLS82TLBuqa%2BUrh0ICsWDmdaAD67cc76DtV0JbmXuZBQVbpwabKUdJuXonjVsScK5aPq9XR2L1ra7mE1iHaQ%3D%3D&amp;X-Amz-Algorithm=AWS4-HMAC-SHA256&amp;X-Amz-Date=20200615T002924Z&amp;X-Amz-SignedHeaders=host&amp;X-Amz-Expires=300&amp;X-Amz-Credential=ASIAQ3PHCVTYYXFD2OCR%2F20200615%2Fus-east-1%2Fs3%2Faws4_request&amp;X-Amz-Signature=c2c1c99294cd7d1f304abb7dd8a9d0b015c2c27402ae28babde0aab571fadd84&amp;hash=6a8899154712e9bb3497cd383f9c4f9ddea35f9811f034888c79e6170cfbcb43&amp;host=68042c943591013ac2b2430a89b270f6af2c76d8dfd086a07176afe7c76c2c61&amp;pii=S002200009791504X&amp;tid=spdf-58d415e0-a7e9-4802-8c81-773baebed39f&amp;sid=105ddb6a4620c64e6569c7002a2cfca47020gxrqb&amp;type=client"/>
              </a:rPr>
              <a:t>AdaBosting Paper</a:t>
            </a:r>
          </a:p>
          <a:p>
            <a:pPr algn="l">
              <a:lnSpc>
                <a:spcPts val="4140"/>
              </a:lnSpc>
            </a:pPr>
            <a:endParaRPr lang="en-US" sz="3000" u="sng">
              <a:solidFill>
                <a:srgbClr val="2DC5FA"/>
              </a:solidFill>
              <a:latin typeface="Poppins"/>
              <a:ea typeface="Poppins"/>
              <a:cs typeface="Poppins"/>
              <a:sym typeface="Poppins"/>
              <a:hlinkClick r:id="rId5" tooltip="https://pdf.sciencedirectassets.com/272574/1-s2.0-S0022000000X00384/1-s2.0-S002200009791504X/main.pdf?X-Amz-Security-Token=IQoJb3JpZ2luX2VjECAaCXVzLWVhc3QtMSJGMEQCIARFQ5PNsuQgIfZvxkjj2bzpi01Wyw6PbkxhRtmSEfpeAiAWSqToVvAW3LDLd3ja%2B%2FJUYvSVOpft2%2FGpGBSXnL%2BtASq9AwiZ%2F%2F%2F%2F%2F%2F%2F%2F%2F%2F8BEAMaDDA1OTAwMzU0Njg2NSIMjPviM4FMBStDsLewKpEDxDDYqcRwiJ%2BR1a8uLAoR12lTriexNLkTHBRLeta9CXGjiQb8ypEIj5TtpwiSDm%2FfYoDvsXwtTtK1%2FAV1vS03j1Mj5xQ%2FiJYSyBSh3e1O%2F%2FMpEsxKGeGFIGSJhio8dxIKAq7r%2BlEnOG%2F3nMnIFFmyYgC9onEoWDx4rOteH40pyXJZUMknhkpTxqBPO6egivh3wtjWZYUmnkpvLjtgV9CJHyHfP32F2OvqDye55nB9htwQ9D6HccG0aC%2Bl6agJJSCvlzE2ZMDMsnieJN%2F34sQOrC5lbGdKvnwAZhmpBoPWvEu1TJC4Hnv%2FtiKbncnoK5ONpahc1AH6NgW%2FjUfC2oszBLT09IgjPPvVqZ0iWVG0jqBjioCDdybVj4wtQPpwsrAzvkw3WsFAHLKb2KQvp%2FezDW38RPA%2BFCA1p7rQlhSRisKUvHCsSDv9l1Z3As8GAGJtjA60RQoEkHQSHa6z9MVS3023m5dw0BpYtxBU2eildg5fLqT8jpEj9iicF2waLgQMp%2FB2jatms0EbseUJlUYrvqcw6u2a9wU67AGE%2BuquwbE3vU8ghNRfXktk2PCBevob%2BheuHreyI2hMSC83gg4M7GmEhbNovxY3J5ZVOshyxvrbTSTf599hXbDJc0DnA%2FmONsVhsL1m0hjyrtRLR7foiGSJ9eciowbcrayrx3xWfgTYEedfJC0gDsHj1sCn%2F2v7%2FJpld%2BtM8stPB4z3G57Qu2eHaW%2FrPax3x7yGCRLyGRcqyznX3S2GrX0mdeO6HfUl7uLn%2B5WUarGLS82TLBuqa%2BUrh0ICsWDmdaAD67cc76DtV0JbmXuZBQVbpwabKUdJuXonjVsScK5aPq9XR2L1ra7mE1iHaQ%3D%3D&amp;X-Amz-Algorithm=AWS4-HMAC-SHA256&amp;X-Amz-Date=20200615T002924Z&amp;X-Amz-SignedHeaders=host&amp;X-Amz-Expires=300&amp;X-Amz-Credential=ASIAQ3PHCVTYYXFD2OCR%2F20200615%2Fus-east-1%2Fs3%2Faws4_request&amp;X-Amz-Signature=c2c1c99294cd7d1f304abb7dd8a9d0b015c2c27402ae28babde0aab571fadd84&amp;hash=6a8899154712e9bb3497cd383f9c4f9ddea35f9811f034888c79e6170cfbcb43&amp;host=68042c943591013ac2b2430a89b270f6af2c76d8dfd086a07176afe7c76c2c61&amp;pii=S002200009791504X&amp;tid=spdf-58d415e0-a7e9-4802-8c81-773baebed39f&amp;sid=105ddb6a4620c64e6569c7002a2cfca47020gxrqb&amp;type=clien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ADA BOOSTING</a:t>
            </a:r>
          </a:p>
        </p:txBody>
      </p:sp>
      <p:sp>
        <p:nvSpPr>
          <p:cNvPr id="4" name="TextBox 4"/>
          <p:cNvSpPr txBox="1"/>
          <p:nvPr/>
        </p:nvSpPr>
        <p:spPr>
          <a:xfrm>
            <a:off x="12778154" y="2064606"/>
            <a:ext cx="5036717" cy="7865745"/>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Once all predictors are trained we still have an ensemble!!</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However, the voting method is made giving different weight to each method depending on the overall accuracy</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2DC5FA"/>
                </a:solidFill>
                <a:latin typeface="Poppins"/>
                <a:ea typeface="Poppins"/>
                <a:cs typeface="Poppins"/>
                <a:sym typeface="Poppins"/>
              </a:rPr>
              <a:t>These weights are themselves optimized in the machine learning process</a:t>
            </a:r>
          </a:p>
          <a:p>
            <a:pPr algn="l">
              <a:lnSpc>
                <a:spcPts val="4140"/>
              </a:lnSpc>
            </a:pPr>
            <a:endParaRPr lang="en-US" sz="3000">
              <a:solidFill>
                <a:srgbClr val="2DC5FA"/>
              </a:solidFill>
              <a:latin typeface="Poppins"/>
              <a:ea typeface="Poppins"/>
              <a:cs typeface="Poppins"/>
              <a:sym typeface="Poppins"/>
            </a:endParaRPr>
          </a:p>
        </p:txBody>
      </p:sp>
      <p:grpSp>
        <p:nvGrpSpPr>
          <p:cNvPr id="5" name="Group 5"/>
          <p:cNvGrpSpPr/>
          <p:nvPr/>
        </p:nvGrpSpPr>
        <p:grpSpPr>
          <a:xfrm>
            <a:off x="1524000" y="3481874"/>
            <a:ext cx="10516121" cy="3920644"/>
            <a:chOff x="0" y="0"/>
            <a:chExt cx="14021495" cy="5227525"/>
          </a:xfrm>
        </p:grpSpPr>
        <p:sp>
          <p:nvSpPr>
            <p:cNvPr id="6" name="Freeform 6"/>
            <p:cNvSpPr/>
            <p:nvPr/>
          </p:nvSpPr>
          <p:spPr>
            <a:xfrm>
              <a:off x="0" y="0"/>
              <a:ext cx="14021436" cy="5227574"/>
            </a:xfrm>
            <a:custGeom>
              <a:avLst/>
              <a:gdLst/>
              <a:ahLst/>
              <a:cxnLst/>
              <a:rect l="l" t="t" r="r" b="b"/>
              <a:pathLst>
                <a:path w="14021436" h="5227574">
                  <a:moveTo>
                    <a:pt x="0" y="0"/>
                  </a:moveTo>
                  <a:lnTo>
                    <a:pt x="14021436" y="0"/>
                  </a:lnTo>
                  <a:lnTo>
                    <a:pt x="14021436" y="5227574"/>
                  </a:lnTo>
                  <a:lnTo>
                    <a:pt x="0" y="5227574"/>
                  </a:lnTo>
                  <a:lnTo>
                    <a:pt x="0" y="0"/>
                  </a:lnTo>
                  <a:close/>
                </a:path>
              </a:pathLst>
            </a:custGeom>
            <a:blipFill>
              <a:blip r:embed="rId4"/>
              <a:stretch>
                <a:fillRect/>
              </a:stretch>
            </a:blipFill>
          </p:spPr>
          <p:txBody>
            <a:bodyPr/>
            <a:lstStyle/>
            <a:p>
              <a:endParaRPr lang="en-PT"/>
            </a:p>
          </p:txBody>
        </p:sp>
      </p:gr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ADA BOOSTING - CODE SNIP</a:t>
            </a:r>
          </a:p>
        </p:txBody>
      </p:sp>
      <p:grpSp>
        <p:nvGrpSpPr>
          <p:cNvPr id="4" name="Group 4"/>
          <p:cNvGrpSpPr/>
          <p:nvPr/>
        </p:nvGrpSpPr>
        <p:grpSpPr>
          <a:xfrm>
            <a:off x="795552" y="3012263"/>
            <a:ext cx="11964684" cy="2794473"/>
            <a:chOff x="0" y="0"/>
            <a:chExt cx="13300627" cy="3106496"/>
          </a:xfrm>
        </p:grpSpPr>
        <p:sp>
          <p:nvSpPr>
            <p:cNvPr id="5" name="Freeform 5"/>
            <p:cNvSpPr/>
            <p:nvPr/>
          </p:nvSpPr>
          <p:spPr>
            <a:xfrm>
              <a:off x="0" y="0"/>
              <a:ext cx="13300583" cy="3106547"/>
            </a:xfrm>
            <a:custGeom>
              <a:avLst/>
              <a:gdLst/>
              <a:ahLst/>
              <a:cxnLst/>
              <a:rect l="l" t="t" r="r" b="b"/>
              <a:pathLst>
                <a:path w="13300583" h="3106547">
                  <a:moveTo>
                    <a:pt x="0" y="0"/>
                  </a:moveTo>
                  <a:lnTo>
                    <a:pt x="13300583" y="0"/>
                  </a:lnTo>
                  <a:lnTo>
                    <a:pt x="13300583" y="3106547"/>
                  </a:lnTo>
                  <a:lnTo>
                    <a:pt x="0" y="3106547"/>
                  </a:lnTo>
                  <a:lnTo>
                    <a:pt x="0" y="0"/>
                  </a:lnTo>
                  <a:close/>
                </a:path>
              </a:pathLst>
            </a:custGeom>
            <a:blipFill>
              <a:blip r:embed="rId4"/>
              <a:stretch>
                <a:fillRect b="1"/>
              </a:stretch>
            </a:blipFill>
          </p:spPr>
          <p:txBody>
            <a:bodyPr/>
            <a:lstStyle/>
            <a:p>
              <a:endParaRPr lang="en-PT"/>
            </a:p>
          </p:txBody>
        </p:sp>
      </p:grpSp>
      <p:grpSp>
        <p:nvGrpSpPr>
          <p:cNvPr id="6" name="Group 6"/>
          <p:cNvGrpSpPr/>
          <p:nvPr/>
        </p:nvGrpSpPr>
        <p:grpSpPr>
          <a:xfrm>
            <a:off x="14501306" y="1281262"/>
            <a:ext cx="3422103" cy="2963387"/>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2864" r="-12864"/>
              </a:stretch>
            </a:blipFill>
          </p:spPr>
          <p:txBody>
            <a:bodyPr/>
            <a:lstStyle/>
            <a:p>
              <a:endParaRPr lang="en-PT"/>
            </a:p>
          </p:txBody>
        </p:sp>
      </p:grpSp>
      <p:grpSp>
        <p:nvGrpSpPr>
          <p:cNvPr id="8" name="Group 8"/>
          <p:cNvGrpSpPr/>
          <p:nvPr/>
        </p:nvGrpSpPr>
        <p:grpSpPr>
          <a:xfrm>
            <a:off x="14501306" y="4649545"/>
            <a:ext cx="3422103" cy="2963387"/>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p:spPr>
          <p:txBody>
            <a:bodyPr/>
            <a:lstStyle/>
            <a:p>
              <a:endParaRPr lang="en-PT"/>
            </a:p>
          </p:txBody>
        </p:sp>
      </p:grpSp>
      <p:grpSp>
        <p:nvGrpSpPr>
          <p:cNvPr id="10" name="Group 10"/>
          <p:cNvGrpSpPr/>
          <p:nvPr/>
        </p:nvGrpSpPr>
        <p:grpSpPr>
          <a:xfrm>
            <a:off x="11418137" y="6472483"/>
            <a:ext cx="3422103" cy="2963387"/>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p:spPr>
          <p:txBody>
            <a:bodyPr/>
            <a:lstStyle/>
            <a:p>
              <a:endParaRPr lang="en-PT"/>
            </a:p>
          </p:txBody>
        </p:sp>
      </p:grpSp>
      <p:sp>
        <p:nvSpPr>
          <p:cNvPr id="12" name="TextBox 12"/>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a:t>
            </a:r>
          </a:p>
        </p:txBody>
      </p:sp>
      <p:sp>
        <p:nvSpPr>
          <p:cNvPr id="4" name="TextBox 4"/>
          <p:cNvSpPr txBox="1"/>
          <p:nvPr/>
        </p:nvSpPr>
        <p:spPr>
          <a:xfrm>
            <a:off x="1524000" y="2482215"/>
            <a:ext cx="15558179" cy="31508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Similarly to AdaBoost, Gradient Boosting works be sequentially adding predictors to an ensemble each correcting its predecessor.</a:t>
            </a:r>
          </a:p>
          <a:p>
            <a:pPr algn="l">
              <a:lnSpc>
                <a:spcPts val="4140"/>
              </a:lnSpc>
            </a:pPr>
            <a:endParaRPr lang="en-US" sz="3000">
              <a:solidFill>
                <a:srgbClr val="1B1918"/>
              </a:solidFill>
              <a:latin typeface="Poppins"/>
              <a:ea typeface="Poppins"/>
              <a:cs typeface="Poppins"/>
              <a:sym typeface="Poppins"/>
            </a:endParaRPr>
          </a:p>
          <a:p>
            <a:pPr algn="l">
              <a:lnSpc>
                <a:spcPts val="4140"/>
              </a:lnSpc>
            </a:pPr>
            <a:r>
              <a:rPr lang="en-US" sz="3000">
                <a:solidFill>
                  <a:srgbClr val="1B1918"/>
                </a:solidFill>
                <a:latin typeface="Poppins"/>
                <a:ea typeface="Poppins"/>
                <a:cs typeface="Poppins"/>
                <a:sym typeface="Poppins"/>
              </a:rPr>
              <a:t>The difference is that Gradient Boosting tries to </a:t>
            </a:r>
            <a:r>
              <a:rPr lang="en-US" sz="3000">
                <a:solidFill>
                  <a:srgbClr val="2DC5FA"/>
                </a:solidFill>
                <a:latin typeface="Poppins"/>
                <a:ea typeface="Poppins"/>
                <a:cs typeface="Poppins"/>
                <a:sym typeface="Poppins"/>
              </a:rPr>
              <a:t>fit the new predictor to the residual errors made by the previous predictor</a:t>
            </a:r>
          </a:p>
          <a:p>
            <a:pPr algn="l">
              <a:lnSpc>
                <a:spcPts val="4140"/>
              </a:lnSpc>
            </a:pPr>
            <a:endParaRPr lang="en-US" sz="3000">
              <a:solidFill>
                <a:srgbClr val="2DC5FA"/>
              </a:solidFill>
              <a:latin typeface="Poppins"/>
              <a:ea typeface="Poppins"/>
              <a:cs typeface="Poppins"/>
              <a:sym typeface="Poppins"/>
            </a:endParaRPr>
          </a:p>
        </p:txBody>
      </p:sp>
      <p:grpSp>
        <p:nvGrpSpPr>
          <p:cNvPr id="5" name="Group 5"/>
          <p:cNvGrpSpPr/>
          <p:nvPr/>
        </p:nvGrpSpPr>
        <p:grpSpPr>
          <a:xfrm>
            <a:off x="3380036" y="5633085"/>
            <a:ext cx="11527928" cy="4314275"/>
            <a:chOff x="0" y="0"/>
            <a:chExt cx="13614691" cy="5095236"/>
          </a:xfrm>
        </p:grpSpPr>
        <p:sp>
          <p:nvSpPr>
            <p:cNvPr id="6" name="Freeform 6"/>
            <p:cNvSpPr/>
            <p:nvPr/>
          </p:nvSpPr>
          <p:spPr>
            <a:xfrm>
              <a:off x="0" y="0"/>
              <a:ext cx="13614654" cy="5095240"/>
            </a:xfrm>
            <a:custGeom>
              <a:avLst/>
              <a:gdLst/>
              <a:ahLst/>
              <a:cxnLst/>
              <a:rect l="l" t="t" r="r" b="b"/>
              <a:pathLst>
                <a:path w="13614654" h="5095240">
                  <a:moveTo>
                    <a:pt x="0" y="0"/>
                  </a:moveTo>
                  <a:lnTo>
                    <a:pt x="13614654" y="0"/>
                  </a:lnTo>
                  <a:lnTo>
                    <a:pt x="13614654" y="5095240"/>
                  </a:lnTo>
                  <a:lnTo>
                    <a:pt x="0" y="5095240"/>
                  </a:lnTo>
                  <a:lnTo>
                    <a:pt x="0" y="0"/>
                  </a:lnTo>
                  <a:close/>
                </a:path>
              </a:pathLst>
            </a:custGeom>
            <a:blipFill>
              <a:blip r:embed="rId4"/>
              <a:stretch>
                <a:fillRect/>
              </a:stretch>
            </a:blipFill>
          </p:spPr>
          <p:txBody>
            <a:bodyPr/>
            <a:lstStyle/>
            <a:p>
              <a:endParaRPr lang="en-PT"/>
            </a:p>
          </p:txBody>
        </p:sp>
      </p:gr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a:t>
            </a:r>
          </a:p>
        </p:txBody>
      </p:sp>
      <p:sp>
        <p:nvSpPr>
          <p:cNvPr id="4" name="TextBox 4"/>
          <p:cNvSpPr txBox="1"/>
          <p:nvPr/>
        </p:nvSpPr>
        <p:spPr>
          <a:xfrm>
            <a:off x="1524000" y="2482215"/>
            <a:ext cx="15558179" cy="1055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Sounds confusing, in practice what does this mean?If I have a training dataset X and a target variable y:</a:t>
            </a:r>
          </a:p>
        </p:txBody>
      </p:sp>
      <p:grpSp>
        <p:nvGrpSpPr>
          <p:cNvPr id="5" name="Group 5"/>
          <p:cNvGrpSpPr/>
          <p:nvPr/>
        </p:nvGrpSpPr>
        <p:grpSpPr>
          <a:xfrm>
            <a:off x="1524000" y="4310559"/>
            <a:ext cx="6291582" cy="759665"/>
            <a:chOff x="0" y="0"/>
            <a:chExt cx="8388776" cy="1012887"/>
          </a:xfrm>
        </p:grpSpPr>
        <p:sp>
          <p:nvSpPr>
            <p:cNvPr id="6" name="Freeform 6"/>
            <p:cNvSpPr/>
            <p:nvPr/>
          </p:nvSpPr>
          <p:spPr>
            <a:xfrm>
              <a:off x="0" y="0"/>
              <a:ext cx="8388731" cy="1012825"/>
            </a:xfrm>
            <a:custGeom>
              <a:avLst/>
              <a:gdLst/>
              <a:ahLst/>
              <a:cxnLst/>
              <a:rect l="l" t="t" r="r" b="b"/>
              <a:pathLst>
                <a:path w="8388731" h="1012825">
                  <a:moveTo>
                    <a:pt x="0" y="0"/>
                  </a:moveTo>
                  <a:lnTo>
                    <a:pt x="8388731" y="0"/>
                  </a:lnTo>
                  <a:lnTo>
                    <a:pt x="8388731" y="1012825"/>
                  </a:lnTo>
                  <a:lnTo>
                    <a:pt x="0" y="1012825"/>
                  </a:lnTo>
                  <a:lnTo>
                    <a:pt x="0" y="0"/>
                  </a:lnTo>
                  <a:close/>
                </a:path>
              </a:pathLst>
            </a:custGeom>
            <a:blipFill>
              <a:blip r:embed="rId4"/>
              <a:stretch>
                <a:fillRect b="-6"/>
              </a:stretch>
            </a:blipFill>
          </p:spPr>
          <p:txBody>
            <a:bodyPr/>
            <a:lstStyle/>
            <a:p>
              <a:endParaRPr lang="en-PT"/>
            </a:p>
          </p:txBody>
        </p:sp>
      </p:grpSp>
      <p:grpSp>
        <p:nvGrpSpPr>
          <p:cNvPr id="7" name="Group 7"/>
          <p:cNvGrpSpPr/>
          <p:nvPr/>
        </p:nvGrpSpPr>
        <p:grpSpPr>
          <a:xfrm>
            <a:off x="9639300" y="4310559"/>
            <a:ext cx="6999976" cy="1274622"/>
            <a:chOff x="0" y="0"/>
            <a:chExt cx="9333301" cy="1699496"/>
          </a:xfrm>
        </p:grpSpPr>
        <p:sp>
          <p:nvSpPr>
            <p:cNvPr id="8" name="Freeform 8"/>
            <p:cNvSpPr/>
            <p:nvPr/>
          </p:nvSpPr>
          <p:spPr>
            <a:xfrm>
              <a:off x="0" y="0"/>
              <a:ext cx="9333357" cy="1699514"/>
            </a:xfrm>
            <a:custGeom>
              <a:avLst/>
              <a:gdLst/>
              <a:ahLst/>
              <a:cxnLst/>
              <a:rect l="l" t="t" r="r" b="b"/>
              <a:pathLst>
                <a:path w="9333357" h="1699514">
                  <a:moveTo>
                    <a:pt x="0" y="0"/>
                  </a:moveTo>
                  <a:lnTo>
                    <a:pt x="9333357" y="0"/>
                  </a:lnTo>
                  <a:lnTo>
                    <a:pt x="9333357" y="1699514"/>
                  </a:lnTo>
                  <a:lnTo>
                    <a:pt x="0" y="1699514"/>
                  </a:lnTo>
                  <a:lnTo>
                    <a:pt x="0" y="0"/>
                  </a:lnTo>
                  <a:close/>
                </a:path>
              </a:pathLst>
            </a:custGeom>
            <a:blipFill>
              <a:blip r:embed="rId5"/>
              <a:stretch>
                <a:fillRect b="1"/>
              </a:stretch>
            </a:blipFill>
          </p:spPr>
          <p:txBody>
            <a:bodyPr/>
            <a:lstStyle/>
            <a:p>
              <a:endParaRPr lang="en-PT"/>
            </a:p>
          </p:txBody>
        </p:sp>
      </p:grpSp>
      <p:grpSp>
        <p:nvGrpSpPr>
          <p:cNvPr id="9" name="Group 9"/>
          <p:cNvGrpSpPr/>
          <p:nvPr/>
        </p:nvGrpSpPr>
        <p:grpSpPr>
          <a:xfrm>
            <a:off x="9781318" y="6390716"/>
            <a:ext cx="5859993" cy="941150"/>
            <a:chOff x="0" y="0"/>
            <a:chExt cx="7813324" cy="1254867"/>
          </a:xfrm>
        </p:grpSpPr>
        <p:sp>
          <p:nvSpPr>
            <p:cNvPr id="10" name="Freeform 10"/>
            <p:cNvSpPr/>
            <p:nvPr/>
          </p:nvSpPr>
          <p:spPr>
            <a:xfrm>
              <a:off x="0" y="0"/>
              <a:ext cx="7813294" cy="1254887"/>
            </a:xfrm>
            <a:custGeom>
              <a:avLst/>
              <a:gdLst/>
              <a:ahLst/>
              <a:cxnLst/>
              <a:rect l="l" t="t" r="r" b="b"/>
              <a:pathLst>
                <a:path w="7813294" h="1254887">
                  <a:moveTo>
                    <a:pt x="0" y="0"/>
                  </a:moveTo>
                  <a:lnTo>
                    <a:pt x="7813294" y="0"/>
                  </a:lnTo>
                  <a:lnTo>
                    <a:pt x="7813294" y="1254887"/>
                  </a:lnTo>
                  <a:lnTo>
                    <a:pt x="0" y="1254887"/>
                  </a:lnTo>
                  <a:lnTo>
                    <a:pt x="0" y="0"/>
                  </a:lnTo>
                  <a:close/>
                </a:path>
              </a:pathLst>
            </a:custGeom>
            <a:blipFill>
              <a:blip r:embed="rId6"/>
              <a:stretch>
                <a:fillRect b="1"/>
              </a:stretch>
            </a:blipFill>
          </p:spPr>
          <p:txBody>
            <a:bodyPr/>
            <a:lstStyle/>
            <a:p>
              <a:endParaRPr lang="en-PT"/>
            </a:p>
          </p:txBody>
        </p:sp>
      </p:grpSp>
      <p:grpSp>
        <p:nvGrpSpPr>
          <p:cNvPr id="11" name="Group 11"/>
          <p:cNvGrpSpPr/>
          <p:nvPr/>
        </p:nvGrpSpPr>
        <p:grpSpPr>
          <a:xfrm>
            <a:off x="3358251" y="8446953"/>
            <a:ext cx="10387921" cy="556839"/>
            <a:chOff x="0" y="0"/>
            <a:chExt cx="13850561" cy="742452"/>
          </a:xfrm>
        </p:grpSpPr>
        <p:sp>
          <p:nvSpPr>
            <p:cNvPr id="12" name="Freeform 12"/>
            <p:cNvSpPr/>
            <p:nvPr/>
          </p:nvSpPr>
          <p:spPr>
            <a:xfrm>
              <a:off x="0" y="0"/>
              <a:ext cx="13850620" cy="742442"/>
            </a:xfrm>
            <a:custGeom>
              <a:avLst/>
              <a:gdLst/>
              <a:ahLst/>
              <a:cxnLst/>
              <a:rect l="l" t="t" r="r" b="b"/>
              <a:pathLst>
                <a:path w="13850620" h="742442">
                  <a:moveTo>
                    <a:pt x="0" y="0"/>
                  </a:moveTo>
                  <a:lnTo>
                    <a:pt x="13850620" y="0"/>
                  </a:lnTo>
                  <a:lnTo>
                    <a:pt x="13850620" y="742442"/>
                  </a:lnTo>
                  <a:lnTo>
                    <a:pt x="0" y="742442"/>
                  </a:lnTo>
                  <a:lnTo>
                    <a:pt x="0" y="0"/>
                  </a:lnTo>
                  <a:close/>
                </a:path>
              </a:pathLst>
            </a:custGeom>
            <a:blipFill>
              <a:blip r:embed="rId7"/>
              <a:stretch>
                <a:fillRect b="-1"/>
              </a:stretch>
            </a:blipFill>
          </p:spPr>
          <p:txBody>
            <a:bodyPr/>
            <a:lstStyle/>
            <a:p>
              <a:endParaRPr lang="en-PT"/>
            </a:p>
          </p:txBody>
        </p:sp>
      </p:grpSp>
      <p:sp>
        <p:nvSpPr>
          <p:cNvPr id="13" name="TextBox 13"/>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24000" y="4310559"/>
            <a:ext cx="6291582" cy="759665"/>
            <a:chOff x="0" y="0"/>
            <a:chExt cx="8388776" cy="1012887"/>
          </a:xfrm>
        </p:grpSpPr>
        <p:sp>
          <p:nvSpPr>
            <p:cNvPr id="4" name="Freeform 4"/>
            <p:cNvSpPr/>
            <p:nvPr/>
          </p:nvSpPr>
          <p:spPr>
            <a:xfrm>
              <a:off x="0" y="0"/>
              <a:ext cx="8388731" cy="1012825"/>
            </a:xfrm>
            <a:custGeom>
              <a:avLst/>
              <a:gdLst/>
              <a:ahLst/>
              <a:cxnLst/>
              <a:rect l="l" t="t" r="r" b="b"/>
              <a:pathLst>
                <a:path w="8388731" h="1012825">
                  <a:moveTo>
                    <a:pt x="0" y="0"/>
                  </a:moveTo>
                  <a:lnTo>
                    <a:pt x="8388731" y="0"/>
                  </a:lnTo>
                  <a:lnTo>
                    <a:pt x="8388731" y="1012825"/>
                  </a:lnTo>
                  <a:lnTo>
                    <a:pt x="0" y="1012825"/>
                  </a:lnTo>
                  <a:lnTo>
                    <a:pt x="0" y="0"/>
                  </a:lnTo>
                  <a:close/>
                </a:path>
              </a:pathLst>
            </a:custGeom>
            <a:blipFill>
              <a:blip r:embed="rId4"/>
              <a:stretch>
                <a:fillRect b="-6"/>
              </a:stretch>
            </a:blipFill>
          </p:spPr>
          <p:txBody>
            <a:bodyPr/>
            <a:lstStyle/>
            <a:p>
              <a:endParaRPr lang="en-PT"/>
            </a:p>
          </p:txBody>
        </p:sp>
      </p:grpSp>
      <p:grpSp>
        <p:nvGrpSpPr>
          <p:cNvPr id="5" name="Group 5"/>
          <p:cNvGrpSpPr/>
          <p:nvPr/>
        </p:nvGrpSpPr>
        <p:grpSpPr>
          <a:xfrm>
            <a:off x="0" y="7728585"/>
            <a:ext cx="18288000" cy="4315709"/>
            <a:chOff x="0" y="0"/>
            <a:chExt cx="2833290" cy="668616"/>
          </a:xfrm>
        </p:grpSpPr>
        <p:sp>
          <p:nvSpPr>
            <p:cNvPr id="6" name="Freeform 6"/>
            <p:cNvSpPr/>
            <p:nvPr/>
          </p:nvSpPr>
          <p:spPr>
            <a:xfrm>
              <a:off x="0" y="0"/>
              <a:ext cx="2833290" cy="668616"/>
            </a:xfrm>
            <a:custGeom>
              <a:avLst/>
              <a:gdLst/>
              <a:ahLst/>
              <a:cxnLst/>
              <a:rect l="l" t="t" r="r" b="b"/>
              <a:pathLst>
                <a:path w="2833290" h="668616">
                  <a:moveTo>
                    <a:pt x="0" y="0"/>
                  </a:moveTo>
                  <a:lnTo>
                    <a:pt x="2833290" y="0"/>
                  </a:lnTo>
                  <a:lnTo>
                    <a:pt x="2833290" y="668616"/>
                  </a:lnTo>
                  <a:lnTo>
                    <a:pt x="0" y="668616"/>
                  </a:lnTo>
                  <a:close/>
                </a:path>
              </a:pathLst>
            </a:custGeom>
            <a:blipFill>
              <a:blip r:embed="rId5"/>
              <a:stretch>
                <a:fillRect t="-69180" b="-69180"/>
              </a:stretch>
            </a:blipFill>
          </p:spPr>
          <p:txBody>
            <a:bodyPr/>
            <a:lstStyle/>
            <a:p>
              <a:endParaRPr lang="en-PT"/>
            </a:p>
          </p:txBody>
        </p:sp>
      </p:grpSp>
      <p:sp>
        <p:nvSpPr>
          <p:cNvPr id="7" name="TextBox 7"/>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a:t>
            </a:r>
          </a:p>
        </p:txBody>
      </p:sp>
      <p:sp>
        <p:nvSpPr>
          <p:cNvPr id="8" name="TextBox 8"/>
          <p:cNvSpPr txBox="1"/>
          <p:nvPr/>
        </p:nvSpPr>
        <p:spPr>
          <a:xfrm>
            <a:off x="1524000" y="2482215"/>
            <a:ext cx="15558179" cy="1055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Sounds confusing, in practice what does this mean?If I have a training dataset X and a target variable y:</a:t>
            </a:r>
          </a:p>
        </p:txBody>
      </p:sp>
      <p:sp>
        <p:nvSpPr>
          <p:cNvPr id="9" name="TextBox 9"/>
          <p:cNvSpPr txBox="1"/>
          <p:nvPr/>
        </p:nvSpPr>
        <p:spPr>
          <a:xfrm>
            <a:off x="1524000" y="5765549"/>
            <a:ext cx="15558179" cy="481202"/>
          </a:xfrm>
          <a:prstGeom prst="rect">
            <a:avLst/>
          </a:prstGeom>
        </p:spPr>
        <p:txBody>
          <a:bodyPr lIns="0" tIns="0" rIns="0" bIns="0" rtlCol="0" anchor="t">
            <a:spAutoFit/>
          </a:bodyPr>
          <a:lstStyle/>
          <a:p>
            <a:pPr algn="l">
              <a:lnSpc>
                <a:spcPts val="3726"/>
              </a:lnSpc>
            </a:pPr>
            <a:r>
              <a:rPr lang="en-US" sz="2700">
                <a:solidFill>
                  <a:srgbClr val="1B1918"/>
                </a:solidFill>
                <a:latin typeface="Poppins Bold"/>
                <a:ea typeface="Poppins Bold"/>
                <a:cs typeface="Poppins Bold"/>
                <a:sym typeface="Poppins Bold"/>
              </a:rPr>
              <a:t>I am now going to see the mistakes made by my fit</a:t>
            </a:r>
          </a:p>
        </p:txBody>
      </p:sp>
      <p:sp>
        <p:nvSpPr>
          <p:cNvPr id="10" name="TextBox 10"/>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24000" y="4310559"/>
            <a:ext cx="6291582" cy="759665"/>
            <a:chOff x="0" y="0"/>
            <a:chExt cx="8388776" cy="1012887"/>
          </a:xfrm>
        </p:grpSpPr>
        <p:sp>
          <p:nvSpPr>
            <p:cNvPr id="4" name="Freeform 4"/>
            <p:cNvSpPr/>
            <p:nvPr/>
          </p:nvSpPr>
          <p:spPr>
            <a:xfrm>
              <a:off x="0" y="0"/>
              <a:ext cx="8388731" cy="1012825"/>
            </a:xfrm>
            <a:custGeom>
              <a:avLst/>
              <a:gdLst/>
              <a:ahLst/>
              <a:cxnLst/>
              <a:rect l="l" t="t" r="r" b="b"/>
              <a:pathLst>
                <a:path w="8388731" h="1012825">
                  <a:moveTo>
                    <a:pt x="0" y="0"/>
                  </a:moveTo>
                  <a:lnTo>
                    <a:pt x="8388731" y="0"/>
                  </a:lnTo>
                  <a:lnTo>
                    <a:pt x="8388731" y="1012825"/>
                  </a:lnTo>
                  <a:lnTo>
                    <a:pt x="0" y="1012825"/>
                  </a:lnTo>
                  <a:lnTo>
                    <a:pt x="0" y="0"/>
                  </a:lnTo>
                  <a:close/>
                </a:path>
              </a:pathLst>
            </a:custGeom>
            <a:blipFill>
              <a:blip r:embed="rId4"/>
              <a:stretch>
                <a:fillRect b="-6"/>
              </a:stretch>
            </a:blipFill>
          </p:spPr>
          <p:txBody>
            <a:bodyPr/>
            <a:lstStyle/>
            <a:p>
              <a:endParaRPr lang="en-PT"/>
            </a:p>
          </p:txBody>
        </p:sp>
      </p:grpSp>
      <p:sp>
        <p:nvSpPr>
          <p:cNvPr id="5" name="TextBox 5"/>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a:t>
            </a:r>
          </a:p>
        </p:txBody>
      </p:sp>
      <p:sp>
        <p:nvSpPr>
          <p:cNvPr id="6" name="TextBox 6"/>
          <p:cNvSpPr txBox="1"/>
          <p:nvPr/>
        </p:nvSpPr>
        <p:spPr>
          <a:xfrm>
            <a:off x="1524000" y="2482215"/>
            <a:ext cx="15558179" cy="1055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Sounds confusing, in practice what does this mean?If I have a training dataset X and a target variable y:</a:t>
            </a:r>
          </a:p>
        </p:txBody>
      </p:sp>
      <p:sp>
        <p:nvSpPr>
          <p:cNvPr id="7" name="TextBox 7"/>
          <p:cNvSpPr txBox="1"/>
          <p:nvPr/>
        </p:nvSpPr>
        <p:spPr>
          <a:xfrm>
            <a:off x="1524000" y="5765549"/>
            <a:ext cx="8967926" cy="2814827"/>
          </a:xfrm>
          <a:prstGeom prst="rect">
            <a:avLst/>
          </a:prstGeom>
        </p:spPr>
        <p:txBody>
          <a:bodyPr lIns="0" tIns="0" rIns="0" bIns="0" rtlCol="0" anchor="t">
            <a:spAutoFit/>
          </a:bodyPr>
          <a:lstStyle/>
          <a:p>
            <a:pPr algn="l">
              <a:lnSpc>
                <a:spcPts val="3726"/>
              </a:lnSpc>
            </a:pPr>
            <a:r>
              <a:rPr lang="en-US" sz="2700">
                <a:solidFill>
                  <a:srgbClr val="1B1918"/>
                </a:solidFill>
                <a:latin typeface="Poppins Bold"/>
                <a:ea typeface="Poppins Bold"/>
                <a:cs typeface="Poppins Bold"/>
                <a:sym typeface="Poppins Bold"/>
              </a:rPr>
              <a:t>I am now going to see the mistakes made by my fit</a:t>
            </a:r>
          </a:p>
          <a:p>
            <a:pPr algn="l">
              <a:lnSpc>
                <a:spcPts val="3726"/>
              </a:lnSpc>
            </a:pPr>
            <a:endParaRPr lang="en-US" sz="2700">
              <a:solidFill>
                <a:srgbClr val="1B1918"/>
              </a:solidFill>
              <a:latin typeface="Poppins Bold"/>
              <a:ea typeface="Poppins Bold"/>
              <a:cs typeface="Poppins Bold"/>
              <a:sym typeface="Poppins Bold"/>
            </a:endParaRPr>
          </a:p>
          <a:p>
            <a:pPr algn="l">
              <a:lnSpc>
                <a:spcPts val="3726"/>
              </a:lnSpc>
            </a:pPr>
            <a:r>
              <a:rPr lang="en-US" sz="2700">
                <a:solidFill>
                  <a:srgbClr val="1B1918"/>
                </a:solidFill>
                <a:latin typeface="Poppins Bold"/>
                <a:ea typeface="Poppins Bold"/>
                <a:cs typeface="Poppins Bold"/>
                <a:sym typeface="Poppins Bold"/>
              </a:rPr>
              <a:t>Compute the array of those mistakes</a:t>
            </a:r>
          </a:p>
          <a:p>
            <a:pPr algn="l">
              <a:lnSpc>
                <a:spcPts val="3726"/>
              </a:lnSpc>
            </a:pPr>
            <a:endParaRPr lang="en-US" sz="2700">
              <a:solidFill>
                <a:srgbClr val="1B1918"/>
              </a:solidFill>
              <a:latin typeface="Poppins Bold"/>
              <a:ea typeface="Poppins Bold"/>
              <a:cs typeface="Poppins Bold"/>
              <a:sym typeface="Poppins Bold"/>
            </a:endParaRPr>
          </a:p>
          <a:p>
            <a:pPr algn="l">
              <a:lnSpc>
                <a:spcPts val="3726"/>
              </a:lnSpc>
            </a:pPr>
            <a:r>
              <a:rPr lang="en-US" sz="2700">
                <a:solidFill>
                  <a:srgbClr val="1B1918"/>
                </a:solidFill>
                <a:latin typeface="Poppins Bold"/>
                <a:ea typeface="Poppins Bold"/>
                <a:cs typeface="Poppins Bold"/>
                <a:sym typeface="Poppins Bold"/>
              </a:rPr>
              <a:t>and then try to create a model that based on the input features X,</a:t>
            </a:r>
            <a:r>
              <a:rPr lang="en-US" sz="2700">
                <a:solidFill>
                  <a:srgbClr val="2DC5FA"/>
                </a:solidFill>
                <a:latin typeface="Poppins Bold"/>
                <a:ea typeface="Poppins Bold"/>
                <a:cs typeface="Poppins Bold"/>
                <a:sym typeface="Poppins Bold"/>
              </a:rPr>
              <a:t> predicts the errors!!! </a:t>
            </a:r>
          </a:p>
        </p:txBody>
      </p:sp>
      <p:grpSp>
        <p:nvGrpSpPr>
          <p:cNvPr id="8" name="Group 8"/>
          <p:cNvGrpSpPr/>
          <p:nvPr/>
        </p:nvGrpSpPr>
        <p:grpSpPr>
          <a:xfrm>
            <a:off x="10491926" y="4310559"/>
            <a:ext cx="6999976" cy="1274622"/>
            <a:chOff x="0" y="0"/>
            <a:chExt cx="9333301" cy="1699496"/>
          </a:xfrm>
        </p:grpSpPr>
        <p:sp>
          <p:nvSpPr>
            <p:cNvPr id="9" name="Freeform 9"/>
            <p:cNvSpPr/>
            <p:nvPr/>
          </p:nvSpPr>
          <p:spPr>
            <a:xfrm>
              <a:off x="0" y="0"/>
              <a:ext cx="9333357" cy="1699514"/>
            </a:xfrm>
            <a:custGeom>
              <a:avLst/>
              <a:gdLst/>
              <a:ahLst/>
              <a:cxnLst/>
              <a:rect l="l" t="t" r="r" b="b"/>
              <a:pathLst>
                <a:path w="9333357" h="1699514">
                  <a:moveTo>
                    <a:pt x="0" y="0"/>
                  </a:moveTo>
                  <a:lnTo>
                    <a:pt x="9333357" y="0"/>
                  </a:lnTo>
                  <a:lnTo>
                    <a:pt x="9333357" y="1699514"/>
                  </a:lnTo>
                  <a:lnTo>
                    <a:pt x="0" y="1699514"/>
                  </a:lnTo>
                  <a:lnTo>
                    <a:pt x="0" y="0"/>
                  </a:lnTo>
                  <a:close/>
                </a:path>
              </a:pathLst>
            </a:custGeom>
            <a:blipFill>
              <a:blip r:embed="rId5"/>
              <a:stretch>
                <a:fillRect b="1"/>
              </a:stretch>
            </a:blipFill>
          </p:spPr>
          <p:txBody>
            <a:bodyPr/>
            <a:lstStyle/>
            <a:p>
              <a:endParaRPr lang="en-PT"/>
            </a:p>
          </p:txBody>
        </p:sp>
      </p:grpSp>
      <p:sp>
        <p:nvSpPr>
          <p:cNvPr id="10" name="TextBox 10"/>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24000" y="4310559"/>
            <a:ext cx="6291582" cy="759665"/>
            <a:chOff x="0" y="0"/>
            <a:chExt cx="8388776" cy="1012887"/>
          </a:xfrm>
        </p:grpSpPr>
        <p:sp>
          <p:nvSpPr>
            <p:cNvPr id="4" name="Freeform 4"/>
            <p:cNvSpPr/>
            <p:nvPr/>
          </p:nvSpPr>
          <p:spPr>
            <a:xfrm>
              <a:off x="0" y="0"/>
              <a:ext cx="8388731" cy="1012825"/>
            </a:xfrm>
            <a:custGeom>
              <a:avLst/>
              <a:gdLst/>
              <a:ahLst/>
              <a:cxnLst/>
              <a:rect l="l" t="t" r="r" b="b"/>
              <a:pathLst>
                <a:path w="8388731" h="1012825">
                  <a:moveTo>
                    <a:pt x="0" y="0"/>
                  </a:moveTo>
                  <a:lnTo>
                    <a:pt x="8388731" y="0"/>
                  </a:lnTo>
                  <a:lnTo>
                    <a:pt x="8388731" y="1012825"/>
                  </a:lnTo>
                  <a:lnTo>
                    <a:pt x="0" y="1012825"/>
                  </a:lnTo>
                  <a:lnTo>
                    <a:pt x="0" y="0"/>
                  </a:lnTo>
                  <a:close/>
                </a:path>
              </a:pathLst>
            </a:custGeom>
            <a:blipFill>
              <a:blip r:embed="rId4"/>
              <a:stretch>
                <a:fillRect b="-6"/>
              </a:stretch>
            </a:blipFill>
          </p:spPr>
          <p:txBody>
            <a:bodyPr/>
            <a:lstStyle/>
            <a:p>
              <a:endParaRPr lang="en-PT"/>
            </a:p>
          </p:txBody>
        </p:sp>
      </p:grpSp>
      <p:sp>
        <p:nvSpPr>
          <p:cNvPr id="5" name="TextBox 5"/>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a:t>
            </a:r>
          </a:p>
        </p:txBody>
      </p:sp>
      <p:sp>
        <p:nvSpPr>
          <p:cNvPr id="6" name="TextBox 6"/>
          <p:cNvSpPr txBox="1"/>
          <p:nvPr/>
        </p:nvSpPr>
        <p:spPr>
          <a:xfrm>
            <a:off x="1524000" y="2482215"/>
            <a:ext cx="15558179" cy="1055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Sounds confusing, in practice what does this mean?If I have a training dataset X and a target variable y:</a:t>
            </a:r>
          </a:p>
        </p:txBody>
      </p:sp>
      <p:sp>
        <p:nvSpPr>
          <p:cNvPr id="7" name="TextBox 7"/>
          <p:cNvSpPr txBox="1"/>
          <p:nvPr/>
        </p:nvSpPr>
        <p:spPr>
          <a:xfrm>
            <a:off x="1524000" y="5765549"/>
            <a:ext cx="8524333" cy="947927"/>
          </a:xfrm>
          <a:prstGeom prst="rect">
            <a:avLst/>
          </a:prstGeom>
        </p:spPr>
        <p:txBody>
          <a:bodyPr lIns="0" tIns="0" rIns="0" bIns="0" rtlCol="0" anchor="t">
            <a:spAutoFit/>
          </a:bodyPr>
          <a:lstStyle/>
          <a:p>
            <a:pPr algn="l">
              <a:lnSpc>
                <a:spcPts val="3726"/>
              </a:lnSpc>
            </a:pPr>
            <a:r>
              <a:rPr lang="en-US" sz="2700">
                <a:solidFill>
                  <a:srgbClr val="1B1918"/>
                </a:solidFill>
                <a:latin typeface="Poppins Bold"/>
                <a:ea typeface="Poppins Bold"/>
                <a:cs typeface="Poppins Bold"/>
                <a:sym typeface="Poppins Bold"/>
              </a:rPr>
              <a:t>Cool, now why don't I repeat that and tree to see the error I have in predicting the errors</a:t>
            </a:r>
          </a:p>
        </p:txBody>
      </p:sp>
      <p:grpSp>
        <p:nvGrpSpPr>
          <p:cNvPr id="8" name="Group 8"/>
          <p:cNvGrpSpPr/>
          <p:nvPr/>
        </p:nvGrpSpPr>
        <p:grpSpPr>
          <a:xfrm>
            <a:off x="10491926" y="4310559"/>
            <a:ext cx="6999976" cy="1274622"/>
            <a:chOff x="0" y="0"/>
            <a:chExt cx="9333301" cy="1699496"/>
          </a:xfrm>
        </p:grpSpPr>
        <p:sp>
          <p:nvSpPr>
            <p:cNvPr id="9" name="Freeform 9"/>
            <p:cNvSpPr/>
            <p:nvPr/>
          </p:nvSpPr>
          <p:spPr>
            <a:xfrm>
              <a:off x="0" y="0"/>
              <a:ext cx="9333357" cy="1699514"/>
            </a:xfrm>
            <a:custGeom>
              <a:avLst/>
              <a:gdLst/>
              <a:ahLst/>
              <a:cxnLst/>
              <a:rect l="l" t="t" r="r" b="b"/>
              <a:pathLst>
                <a:path w="9333357" h="1699514">
                  <a:moveTo>
                    <a:pt x="0" y="0"/>
                  </a:moveTo>
                  <a:lnTo>
                    <a:pt x="9333357" y="0"/>
                  </a:lnTo>
                  <a:lnTo>
                    <a:pt x="9333357" y="1699514"/>
                  </a:lnTo>
                  <a:lnTo>
                    <a:pt x="0" y="1699514"/>
                  </a:lnTo>
                  <a:lnTo>
                    <a:pt x="0" y="0"/>
                  </a:lnTo>
                  <a:close/>
                </a:path>
              </a:pathLst>
            </a:custGeom>
            <a:blipFill>
              <a:blip r:embed="rId5"/>
              <a:stretch>
                <a:fillRect b="1"/>
              </a:stretch>
            </a:blipFill>
          </p:spPr>
          <p:txBody>
            <a:bodyPr/>
            <a:lstStyle/>
            <a:p>
              <a:endParaRPr lang="en-PT"/>
            </a:p>
          </p:txBody>
        </p:sp>
      </p:grpSp>
      <p:sp>
        <p:nvSpPr>
          <p:cNvPr id="12" name="TextBox 12"/>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WHAT ARE ENSEMBLE METHODS?</a:t>
            </a:r>
          </a:p>
        </p:txBody>
      </p:sp>
      <p:sp>
        <p:nvSpPr>
          <p:cNvPr id="4" name="TextBox 4"/>
          <p:cNvSpPr txBox="1"/>
          <p:nvPr/>
        </p:nvSpPr>
        <p:spPr>
          <a:xfrm>
            <a:off x="1524000" y="3163665"/>
            <a:ext cx="15499563" cy="1055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I'm quite happy with my results but I feel I should get external validation. What are my choices?</a:t>
            </a:r>
          </a:p>
        </p:txBody>
      </p:sp>
      <p:grpSp>
        <p:nvGrpSpPr>
          <p:cNvPr id="5" name="Group 5"/>
          <p:cNvGrpSpPr/>
          <p:nvPr/>
        </p:nvGrpSpPr>
        <p:grpSpPr>
          <a:xfrm>
            <a:off x="0" y="4544984"/>
            <a:ext cx="18977243" cy="5742016"/>
            <a:chOff x="0" y="0"/>
            <a:chExt cx="25302990" cy="7656021"/>
          </a:xfrm>
        </p:grpSpPr>
        <p:sp>
          <p:nvSpPr>
            <p:cNvPr id="6" name="Freeform 6"/>
            <p:cNvSpPr/>
            <p:nvPr/>
          </p:nvSpPr>
          <p:spPr>
            <a:xfrm>
              <a:off x="0" y="0"/>
              <a:ext cx="25302882" cy="7656021"/>
            </a:xfrm>
            <a:custGeom>
              <a:avLst/>
              <a:gdLst/>
              <a:ahLst/>
              <a:cxnLst/>
              <a:rect l="l" t="t" r="r" b="b"/>
              <a:pathLst>
                <a:path w="25302882" h="7656021">
                  <a:moveTo>
                    <a:pt x="0" y="0"/>
                  </a:moveTo>
                  <a:lnTo>
                    <a:pt x="25302882" y="0"/>
                  </a:lnTo>
                  <a:lnTo>
                    <a:pt x="25302882" y="7656021"/>
                  </a:lnTo>
                  <a:lnTo>
                    <a:pt x="0" y="7656021"/>
                  </a:lnTo>
                  <a:close/>
                </a:path>
              </a:pathLst>
            </a:custGeom>
            <a:solidFill>
              <a:srgbClr val="EEEEEE"/>
            </a:solidFill>
          </p:spPr>
          <p:txBody>
            <a:bodyPr/>
            <a:lstStyle/>
            <a:p>
              <a:endParaRPr lang="en-PT"/>
            </a:p>
          </p:txBody>
        </p:sp>
      </p:grpSp>
      <p:sp>
        <p:nvSpPr>
          <p:cNvPr id="7" name="TextBox 7"/>
          <p:cNvSpPr txBox="1"/>
          <p:nvPr/>
        </p:nvSpPr>
        <p:spPr>
          <a:xfrm>
            <a:off x="1523999" y="6091718"/>
            <a:ext cx="15499563" cy="531495"/>
          </a:xfrm>
          <a:prstGeom prst="rect">
            <a:avLst/>
          </a:prstGeom>
        </p:spPr>
        <p:txBody>
          <a:bodyPr lIns="0" tIns="0" rIns="0" bIns="0" rtlCol="0" anchor="t">
            <a:spAutoFit/>
          </a:bodyPr>
          <a:lstStyle/>
          <a:p>
            <a:pPr algn="l">
              <a:lnSpc>
                <a:spcPts val="4140"/>
              </a:lnSpc>
            </a:pPr>
            <a:r>
              <a:rPr lang="en-US" sz="3000" dirty="0">
                <a:solidFill>
                  <a:srgbClr val="212121"/>
                </a:solidFill>
                <a:latin typeface="Poppins Bold"/>
                <a:ea typeface="Poppins Bold"/>
                <a:cs typeface="Poppins Bold"/>
                <a:sym typeface="Poppins Bold"/>
              </a:rPr>
              <a:t>1 - Ask Chef Ramsay</a:t>
            </a:r>
          </a:p>
        </p:txBody>
      </p:sp>
      <p:grpSp>
        <p:nvGrpSpPr>
          <p:cNvPr id="8" name="Group 8"/>
          <p:cNvGrpSpPr/>
          <p:nvPr/>
        </p:nvGrpSpPr>
        <p:grpSpPr>
          <a:xfrm>
            <a:off x="7662130" y="4900636"/>
            <a:ext cx="8778086" cy="4667950"/>
            <a:chOff x="0" y="0"/>
            <a:chExt cx="14612080" cy="7770311"/>
          </a:xfrm>
        </p:grpSpPr>
        <p:sp>
          <p:nvSpPr>
            <p:cNvPr id="9" name="Freeform 9"/>
            <p:cNvSpPr/>
            <p:nvPr/>
          </p:nvSpPr>
          <p:spPr>
            <a:xfrm>
              <a:off x="0" y="0"/>
              <a:ext cx="14612113" cy="7770368"/>
            </a:xfrm>
            <a:custGeom>
              <a:avLst/>
              <a:gdLst/>
              <a:ahLst/>
              <a:cxnLst/>
              <a:rect l="l" t="t" r="r" b="b"/>
              <a:pathLst>
                <a:path w="14612113" h="7770368">
                  <a:moveTo>
                    <a:pt x="0" y="0"/>
                  </a:moveTo>
                  <a:lnTo>
                    <a:pt x="14612113" y="0"/>
                  </a:lnTo>
                  <a:lnTo>
                    <a:pt x="14612113" y="7770368"/>
                  </a:lnTo>
                  <a:lnTo>
                    <a:pt x="0" y="7770368"/>
                  </a:lnTo>
                  <a:lnTo>
                    <a:pt x="0" y="0"/>
                  </a:lnTo>
                  <a:close/>
                </a:path>
              </a:pathLst>
            </a:custGeom>
            <a:blipFill>
              <a:blip r:embed="rId4"/>
              <a:stretch>
                <a:fillRect l="-700" r="-700"/>
              </a:stretch>
            </a:blipFill>
          </p:spPr>
          <p:txBody>
            <a:bodyPr/>
            <a:lstStyle/>
            <a:p>
              <a:endParaRPr lang="en-PT"/>
            </a:p>
          </p:txBody>
        </p:sp>
      </p:grpSp>
      <p:sp>
        <p:nvSpPr>
          <p:cNvPr id="10" name="TextBox 10"/>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24000" y="4310559"/>
            <a:ext cx="6291582" cy="759665"/>
            <a:chOff x="0" y="0"/>
            <a:chExt cx="8388776" cy="1012887"/>
          </a:xfrm>
        </p:grpSpPr>
        <p:sp>
          <p:nvSpPr>
            <p:cNvPr id="4" name="Freeform 4"/>
            <p:cNvSpPr/>
            <p:nvPr/>
          </p:nvSpPr>
          <p:spPr>
            <a:xfrm>
              <a:off x="0" y="0"/>
              <a:ext cx="8388731" cy="1012825"/>
            </a:xfrm>
            <a:custGeom>
              <a:avLst/>
              <a:gdLst/>
              <a:ahLst/>
              <a:cxnLst/>
              <a:rect l="l" t="t" r="r" b="b"/>
              <a:pathLst>
                <a:path w="8388731" h="1012825">
                  <a:moveTo>
                    <a:pt x="0" y="0"/>
                  </a:moveTo>
                  <a:lnTo>
                    <a:pt x="8388731" y="0"/>
                  </a:lnTo>
                  <a:lnTo>
                    <a:pt x="8388731" y="1012825"/>
                  </a:lnTo>
                  <a:lnTo>
                    <a:pt x="0" y="1012825"/>
                  </a:lnTo>
                  <a:lnTo>
                    <a:pt x="0" y="0"/>
                  </a:lnTo>
                  <a:close/>
                </a:path>
              </a:pathLst>
            </a:custGeom>
            <a:blipFill>
              <a:blip r:embed="rId4"/>
              <a:stretch>
                <a:fillRect b="-6"/>
              </a:stretch>
            </a:blipFill>
          </p:spPr>
          <p:txBody>
            <a:bodyPr/>
            <a:lstStyle/>
            <a:p>
              <a:endParaRPr lang="en-PT"/>
            </a:p>
          </p:txBody>
        </p:sp>
      </p:grpSp>
      <p:sp>
        <p:nvSpPr>
          <p:cNvPr id="5" name="TextBox 5"/>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a:t>
            </a:r>
          </a:p>
        </p:txBody>
      </p:sp>
      <p:sp>
        <p:nvSpPr>
          <p:cNvPr id="6" name="TextBox 6"/>
          <p:cNvSpPr txBox="1"/>
          <p:nvPr/>
        </p:nvSpPr>
        <p:spPr>
          <a:xfrm>
            <a:off x="1524000" y="2482215"/>
            <a:ext cx="15558179" cy="1055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Sounds confusing, in practice what does this mean?If I have a training dataset X and a target variable y:</a:t>
            </a:r>
          </a:p>
        </p:txBody>
      </p:sp>
      <p:sp>
        <p:nvSpPr>
          <p:cNvPr id="7" name="TextBox 7"/>
          <p:cNvSpPr txBox="1"/>
          <p:nvPr/>
        </p:nvSpPr>
        <p:spPr>
          <a:xfrm>
            <a:off x="1524000" y="5765549"/>
            <a:ext cx="8524333" cy="947927"/>
          </a:xfrm>
          <a:prstGeom prst="rect">
            <a:avLst/>
          </a:prstGeom>
        </p:spPr>
        <p:txBody>
          <a:bodyPr lIns="0" tIns="0" rIns="0" bIns="0" rtlCol="0" anchor="t">
            <a:spAutoFit/>
          </a:bodyPr>
          <a:lstStyle/>
          <a:p>
            <a:pPr algn="l">
              <a:lnSpc>
                <a:spcPts val="3726"/>
              </a:lnSpc>
            </a:pPr>
            <a:r>
              <a:rPr lang="en-US" sz="2700">
                <a:solidFill>
                  <a:srgbClr val="1B1918"/>
                </a:solidFill>
                <a:latin typeface="Poppins Bold"/>
                <a:ea typeface="Poppins Bold"/>
                <a:cs typeface="Poppins Bold"/>
                <a:sym typeface="Poppins Bold"/>
              </a:rPr>
              <a:t>Cool, now why don't I repeat that and tree to see the error I have in predicting the errors</a:t>
            </a:r>
          </a:p>
        </p:txBody>
      </p:sp>
      <p:grpSp>
        <p:nvGrpSpPr>
          <p:cNvPr id="8" name="Group 8"/>
          <p:cNvGrpSpPr/>
          <p:nvPr/>
        </p:nvGrpSpPr>
        <p:grpSpPr>
          <a:xfrm>
            <a:off x="10491926" y="4310559"/>
            <a:ext cx="6999976" cy="1274622"/>
            <a:chOff x="0" y="0"/>
            <a:chExt cx="9333301" cy="1699496"/>
          </a:xfrm>
        </p:grpSpPr>
        <p:sp>
          <p:nvSpPr>
            <p:cNvPr id="9" name="Freeform 9"/>
            <p:cNvSpPr/>
            <p:nvPr/>
          </p:nvSpPr>
          <p:spPr>
            <a:xfrm>
              <a:off x="0" y="0"/>
              <a:ext cx="9333357" cy="1699514"/>
            </a:xfrm>
            <a:custGeom>
              <a:avLst/>
              <a:gdLst/>
              <a:ahLst/>
              <a:cxnLst/>
              <a:rect l="l" t="t" r="r" b="b"/>
              <a:pathLst>
                <a:path w="9333357" h="1699514">
                  <a:moveTo>
                    <a:pt x="0" y="0"/>
                  </a:moveTo>
                  <a:lnTo>
                    <a:pt x="9333357" y="0"/>
                  </a:lnTo>
                  <a:lnTo>
                    <a:pt x="9333357" y="1699514"/>
                  </a:lnTo>
                  <a:lnTo>
                    <a:pt x="0" y="1699514"/>
                  </a:lnTo>
                  <a:lnTo>
                    <a:pt x="0" y="0"/>
                  </a:lnTo>
                  <a:close/>
                </a:path>
              </a:pathLst>
            </a:custGeom>
            <a:blipFill>
              <a:blip r:embed="rId5"/>
              <a:stretch>
                <a:fillRect b="1"/>
              </a:stretch>
            </a:blipFill>
          </p:spPr>
          <p:txBody>
            <a:bodyPr/>
            <a:lstStyle/>
            <a:p>
              <a:endParaRPr lang="en-PT"/>
            </a:p>
          </p:txBody>
        </p:sp>
      </p:grpSp>
      <p:grpSp>
        <p:nvGrpSpPr>
          <p:cNvPr id="10" name="Group 10"/>
          <p:cNvGrpSpPr/>
          <p:nvPr/>
        </p:nvGrpSpPr>
        <p:grpSpPr>
          <a:xfrm>
            <a:off x="10751403" y="6242901"/>
            <a:ext cx="5859993" cy="941150"/>
            <a:chOff x="0" y="0"/>
            <a:chExt cx="7813324" cy="1254867"/>
          </a:xfrm>
        </p:grpSpPr>
        <p:sp>
          <p:nvSpPr>
            <p:cNvPr id="11" name="Freeform 11"/>
            <p:cNvSpPr/>
            <p:nvPr/>
          </p:nvSpPr>
          <p:spPr>
            <a:xfrm>
              <a:off x="0" y="0"/>
              <a:ext cx="7813294" cy="1254887"/>
            </a:xfrm>
            <a:custGeom>
              <a:avLst/>
              <a:gdLst/>
              <a:ahLst/>
              <a:cxnLst/>
              <a:rect l="l" t="t" r="r" b="b"/>
              <a:pathLst>
                <a:path w="7813294" h="1254887">
                  <a:moveTo>
                    <a:pt x="0" y="0"/>
                  </a:moveTo>
                  <a:lnTo>
                    <a:pt x="7813294" y="0"/>
                  </a:lnTo>
                  <a:lnTo>
                    <a:pt x="7813294" y="1254887"/>
                  </a:lnTo>
                  <a:lnTo>
                    <a:pt x="0" y="1254887"/>
                  </a:lnTo>
                  <a:lnTo>
                    <a:pt x="0" y="0"/>
                  </a:lnTo>
                  <a:close/>
                </a:path>
              </a:pathLst>
            </a:custGeom>
            <a:blipFill>
              <a:blip r:embed="rId6"/>
              <a:stretch>
                <a:fillRect l="-1" t="-1" r="-1"/>
              </a:stretch>
            </a:blipFill>
          </p:spPr>
          <p:txBody>
            <a:bodyPr/>
            <a:lstStyle/>
            <a:p>
              <a:endParaRPr lang="en-PT"/>
            </a:p>
          </p:txBody>
        </p:sp>
      </p:grpSp>
      <p:sp>
        <p:nvSpPr>
          <p:cNvPr id="12" name="TextBox 12"/>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24000" y="4310559"/>
            <a:ext cx="6291582" cy="759665"/>
            <a:chOff x="0" y="0"/>
            <a:chExt cx="8388776" cy="1012887"/>
          </a:xfrm>
        </p:grpSpPr>
        <p:sp>
          <p:nvSpPr>
            <p:cNvPr id="4" name="Freeform 4"/>
            <p:cNvSpPr/>
            <p:nvPr/>
          </p:nvSpPr>
          <p:spPr>
            <a:xfrm>
              <a:off x="0" y="0"/>
              <a:ext cx="8388731" cy="1012825"/>
            </a:xfrm>
            <a:custGeom>
              <a:avLst/>
              <a:gdLst/>
              <a:ahLst/>
              <a:cxnLst/>
              <a:rect l="l" t="t" r="r" b="b"/>
              <a:pathLst>
                <a:path w="8388731" h="1012825">
                  <a:moveTo>
                    <a:pt x="0" y="0"/>
                  </a:moveTo>
                  <a:lnTo>
                    <a:pt x="8388731" y="0"/>
                  </a:lnTo>
                  <a:lnTo>
                    <a:pt x="8388731" y="1012825"/>
                  </a:lnTo>
                  <a:lnTo>
                    <a:pt x="0" y="1012825"/>
                  </a:lnTo>
                  <a:lnTo>
                    <a:pt x="0" y="0"/>
                  </a:lnTo>
                  <a:close/>
                </a:path>
              </a:pathLst>
            </a:custGeom>
            <a:blipFill>
              <a:blip r:embed="rId4"/>
              <a:stretch>
                <a:fillRect b="-6"/>
              </a:stretch>
            </a:blipFill>
          </p:spPr>
          <p:txBody>
            <a:bodyPr/>
            <a:lstStyle/>
            <a:p>
              <a:endParaRPr lang="en-PT"/>
            </a:p>
          </p:txBody>
        </p:sp>
      </p:grpSp>
      <p:sp>
        <p:nvSpPr>
          <p:cNvPr id="5" name="TextBox 5"/>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a:t>
            </a:r>
          </a:p>
        </p:txBody>
      </p:sp>
      <p:sp>
        <p:nvSpPr>
          <p:cNvPr id="6" name="TextBox 6"/>
          <p:cNvSpPr txBox="1"/>
          <p:nvPr/>
        </p:nvSpPr>
        <p:spPr>
          <a:xfrm>
            <a:off x="1524000" y="2482215"/>
            <a:ext cx="15558179" cy="1055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Sounds confusing, in practice what does this mean?If I have a training dataset X and a target variable y:</a:t>
            </a:r>
          </a:p>
        </p:txBody>
      </p:sp>
      <p:sp>
        <p:nvSpPr>
          <p:cNvPr id="7" name="TextBox 7"/>
          <p:cNvSpPr txBox="1"/>
          <p:nvPr/>
        </p:nvSpPr>
        <p:spPr>
          <a:xfrm>
            <a:off x="1524000" y="5508981"/>
            <a:ext cx="4567794" cy="5204630"/>
          </a:xfrm>
          <a:prstGeom prst="rect">
            <a:avLst/>
          </a:prstGeom>
        </p:spPr>
        <p:txBody>
          <a:bodyPr lIns="0" tIns="0" rIns="0" bIns="0" rtlCol="0" anchor="t">
            <a:spAutoFit/>
          </a:bodyPr>
          <a:lstStyle/>
          <a:p>
            <a:pPr algn="l">
              <a:lnSpc>
                <a:spcPts val="3726"/>
              </a:lnSpc>
            </a:pPr>
            <a:r>
              <a:rPr lang="en-US" sz="2700" dirty="0">
                <a:solidFill>
                  <a:srgbClr val="1B1918"/>
                </a:solidFill>
                <a:latin typeface="Poppins Bold"/>
                <a:ea typeface="Poppins Bold"/>
                <a:cs typeface="Poppins Bold"/>
                <a:sym typeface="Poppins Bold"/>
              </a:rPr>
              <a:t>Finally, I have 3 models: </a:t>
            </a:r>
          </a:p>
          <a:p>
            <a:pPr algn="l">
              <a:lnSpc>
                <a:spcPts val="3726"/>
              </a:lnSpc>
            </a:pPr>
            <a:r>
              <a:rPr lang="en-US" sz="2700" dirty="0">
                <a:solidFill>
                  <a:srgbClr val="1B1918"/>
                </a:solidFill>
                <a:latin typeface="Poppins Bold"/>
                <a:ea typeface="Poppins Bold"/>
                <a:cs typeface="Poppins Bold"/>
                <a:sym typeface="Poppins Bold"/>
              </a:rPr>
              <a:t>one for y</a:t>
            </a:r>
          </a:p>
          <a:p>
            <a:pPr algn="l">
              <a:lnSpc>
                <a:spcPts val="3726"/>
              </a:lnSpc>
            </a:pPr>
            <a:r>
              <a:rPr lang="en-US" sz="2700" dirty="0">
                <a:solidFill>
                  <a:srgbClr val="1B1918"/>
                </a:solidFill>
                <a:latin typeface="Poppins Bold"/>
                <a:ea typeface="Poppins Bold"/>
                <a:cs typeface="Poppins Bold"/>
                <a:sym typeface="Poppins Bold"/>
              </a:rPr>
              <a:t>one for the error in y</a:t>
            </a:r>
          </a:p>
          <a:p>
            <a:pPr algn="l">
              <a:lnSpc>
                <a:spcPts val="3726"/>
              </a:lnSpc>
            </a:pPr>
            <a:r>
              <a:rPr lang="en-US" sz="2700" dirty="0">
                <a:solidFill>
                  <a:srgbClr val="1B1918"/>
                </a:solidFill>
                <a:latin typeface="Poppins Bold"/>
                <a:ea typeface="Poppins Bold"/>
                <a:cs typeface="Poppins Bold"/>
                <a:sym typeface="Poppins Bold"/>
              </a:rPr>
              <a:t>one for the error in the error in y</a:t>
            </a:r>
          </a:p>
          <a:p>
            <a:pPr algn="l">
              <a:lnSpc>
                <a:spcPts val="3726"/>
              </a:lnSpc>
            </a:pPr>
            <a:endParaRPr lang="en-US" sz="2700" dirty="0">
              <a:solidFill>
                <a:srgbClr val="1B1918"/>
              </a:solidFill>
              <a:latin typeface="Poppins Bold"/>
              <a:ea typeface="Poppins Bold"/>
              <a:cs typeface="Poppins Bold"/>
              <a:sym typeface="Poppins Bold"/>
            </a:endParaRPr>
          </a:p>
          <a:p>
            <a:pPr algn="l">
              <a:lnSpc>
                <a:spcPts val="3726"/>
              </a:lnSpc>
            </a:pPr>
            <a:r>
              <a:rPr lang="en-US" sz="2700" dirty="0">
                <a:solidFill>
                  <a:srgbClr val="1B1918"/>
                </a:solidFill>
                <a:latin typeface="Poppins Bold"/>
                <a:ea typeface="Poppins Bold"/>
                <a:cs typeface="Poppins Bold"/>
                <a:sym typeface="Poppins Bold"/>
              </a:rPr>
              <a:t>pass a new datapoint through the 3 and add the results.</a:t>
            </a:r>
          </a:p>
          <a:p>
            <a:pPr algn="l">
              <a:lnSpc>
                <a:spcPts val="3726"/>
              </a:lnSpc>
            </a:pPr>
            <a:endParaRPr lang="en-US" sz="2700" dirty="0">
              <a:solidFill>
                <a:srgbClr val="1B1918"/>
              </a:solidFill>
              <a:latin typeface="Poppins Bold"/>
              <a:ea typeface="Poppins Bold"/>
              <a:cs typeface="Poppins Bold"/>
              <a:sym typeface="Poppins Bold"/>
            </a:endParaRPr>
          </a:p>
          <a:p>
            <a:pPr algn="l">
              <a:lnSpc>
                <a:spcPts val="3726"/>
              </a:lnSpc>
            </a:pPr>
            <a:endParaRPr lang="en-US" sz="2700" dirty="0">
              <a:solidFill>
                <a:srgbClr val="1B1918"/>
              </a:solidFill>
              <a:latin typeface="Poppins Bold"/>
              <a:ea typeface="Poppins Bold"/>
              <a:cs typeface="Poppins Bold"/>
              <a:sym typeface="Poppins Bold"/>
            </a:endParaRPr>
          </a:p>
        </p:txBody>
      </p:sp>
      <p:grpSp>
        <p:nvGrpSpPr>
          <p:cNvPr id="8" name="Group 8"/>
          <p:cNvGrpSpPr/>
          <p:nvPr/>
        </p:nvGrpSpPr>
        <p:grpSpPr>
          <a:xfrm>
            <a:off x="10491926" y="4310559"/>
            <a:ext cx="6999976" cy="1274622"/>
            <a:chOff x="0" y="0"/>
            <a:chExt cx="9333301" cy="1699496"/>
          </a:xfrm>
        </p:grpSpPr>
        <p:sp>
          <p:nvSpPr>
            <p:cNvPr id="9" name="Freeform 9"/>
            <p:cNvSpPr/>
            <p:nvPr/>
          </p:nvSpPr>
          <p:spPr>
            <a:xfrm>
              <a:off x="0" y="0"/>
              <a:ext cx="9333357" cy="1699514"/>
            </a:xfrm>
            <a:custGeom>
              <a:avLst/>
              <a:gdLst/>
              <a:ahLst/>
              <a:cxnLst/>
              <a:rect l="l" t="t" r="r" b="b"/>
              <a:pathLst>
                <a:path w="9333357" h="1699514">
                  <a:moveTo>
                    <a:pt x="0" y="0"/>
                  </a:moveTo>
                  <a:lnTo>
                    <a:pt x="9333357" y="0"/>
                  </a:lnTo>
                  <a:lnTo>
                    <a:pt x="9333357" y="1699514"/>
                  </a:lnTo>
                  <a:lnTo>
                    <a:pt x="0" y="1699514"/>
                  </a:lnTo>
                  <a:lnTo>
                    <a:pt x="0" y="0"/>
                  </a:lnTo>
                  <a:close/>
                </a:path>
              </a:pathLst>
            </a:custGeom>
            <a:blipFill>
              <a:blip r:embed="rId5"/>
              <a:stretch>
                <a:fillRect b="1"/>
              </a:stretch>
            </a:blipFill>
          </p:spPr>
          <p:txBody>
            <a:bodyPr/>
            <a:lstStyle/>
            <a:p>
              <a:endParaRPr lang="en-PT"/>
            </a:p>
          </p:txBody>
        </p:sp>
      </p:grpSp>
      <p:grpSp>
        <p:nvGrpSpPr>
          <p:cNvPr id="10" name="Group 10"/>
          <p:cNvGrpSpPr/>
          <p:nvPr/>
        </p:nvGrpSpPr>
        <p:grpSpPr>
          <a:xfrm>
            <a:off x="10751403" y="6242901"/>
            <a:ext cx="5859993" cy="941150"/>
            <a:chOff x="0" y="0"/>
            <a:chExt cx="7813324" cy="1254867"/>
          </a:xfrm>
        </p:grpSpPr>
        <p:sp>
          <p:nvSpPr>
            <p:cNvPr id="11" name="Freeform 11"/>
            <p:cNvSpPr/>
            <p:nvPr/>
          </p:nvSpPr>
          <p:spPr>
            <a:xfrm>
              <a:off x="0" y="0"/>
              <a:ext cx="7813294" cy="1254887"/>
            </a:xfrm>
            <a:custGeom>
              <a:avLst/>
              <a:gdLst/>
              <a:ahLst/>
              <a:cxnLst/>
              <a:rect l="l" t="t" r="r" b="b"/>
              <a:pathLst>
                <a:path w="7813294" h="1254887">
                  <a:moveTo>
                    <a:pt x="0" y="0"/>
                  </a:moveTo>
                  <a:lnTo>
                    <a:pt x="7813294" y="0"/>
                  </a:lnTo>
                  <a:lnTo>
                    <a:pt x="7813294" y="1254887"/>
                  </a:lnTo>
                  <a:lnTo>
                    <a:pt x="0" y="1254887"/>
                  </a:lnTo>
                  <a:lnTo>
                    <a:pt x="0" y="0"/>
                  </a:lnTo>
                  <a:close/>
                </a:path>
              </a:pathLst>
            </a:custGeom>
            <a:blipFill>
              <a:blip r:embed="rId6"/>
              <a:stretch>
                <a:fillRect l="-1" t="-1" r="-1"/>
              </a:stretch>
            </a:blipFill>
          </p:spPr>
          <p:txBody>
            <a:bodyPr/>
            <a:lstStyle/>
            <a:p>
              <a:endParaRPr lang="en-PT"/>
            </a:p>
          </p:txBody>
        </p:sp>
      </p:grpSp>
      <p:grpSp>
        <p:nvGrpSpPr>
          <p:cNvPr id="12" name="Group 12"/>
          <p:cNvGrpSpPr/>
          <p:nvPr/>
        </p:nvGrpSpPr>
        <p:grpSpPr>
          <a:xfrm>
            <a:off x="6871379" y="8355626"/>
            <a:ext cx="10387921" cy="556839"/>
            <a:chOff x="0" y="0"/>
            <a:chExt cx="13850561" cy="742452"/>
          </a:xfrm>
        </p:grpSpPr>
        <p:sp>
          <p:nvSpPr>
            <p:cNvPr id="13" name="Freeform 13"/>
            <p:cNvSpPr/>
            <p:nvPr/>
          </p:nvSpPr>
          <p:spPr>
            <a:xfrm>
              <a:off x="0" y="0"/>
              <a:ext cx="13850620" cy="742442"/>
            </a:xfrm>
            <a:custGeom>
              <a:avLst/>
              <a:gdLst/>
              <a:ahLst/>
              <a:cxnLst/>
              <a:rect l="l" t="t" r="r" b="b"/>
              <a:pathLst>
                <a:path w="13850620" h="742442">
                  <a:moveTo>
                    <a:pt x="0" y="0"/>
                  </a:moveTo>
                  <a:lnTo>
                    <a:pt x="13850620" y="0"/>
                  </a:lnTo>
                  <a:lnTo>
                    <a:pt x="13850620" y="742442"/>
                  </a:lnTo>
                  <a:lnTo>
                    <a:pt x="0" y="742442"/>
                  </a:lnTo>
                  <a:lnTo>
                    <a:pt x="0" y="0"/>
                  </a:lnTo>
                  <a:close/>
                </a:path>
              </a:pathLst>
            </a:custGeom>
            <a:blipFill>
              <a:blip r:embed="rId7"/>
              <a:stretch>
                <a:fillRect b="-1"/>
              </a:stretch>
            </a:blipFill>
          </p:spPr>
          <p:txBody>
            <a:bodyPr/>
            <a:lstStyle/>
            <a:p>
              <a:endParaRPr lang="en-PT"/>
            </a:p>
          </p:txBody>
        </p:sp>
      </p:grpSp>
      <p:sp>
        <p:nvSpPr>
          <p:cNvPr id="14" name="TextBox 14"/>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656265" y="2944378"/>
            <a:ext cx="11688477" cy="1854322"/>
            <a:chOff x="0" y="0"/>
            <a:chExt cx="13954753" cy="2213856"/>
          </a:xfrm>
        </p:grpSpPr>
        <p:sp>
          <p:nvSpPr>
            <p:cNvPr id="4" name="Freeform 4"/>
            <p:cNvSpPr/>
            <p:nvPr/>
          </p:nvSpPr>
          <p:spPr>
            <a:xfrm>
              <a:off x="0" y="0"/>
              <a:ext cx="13954761" cy="2213864"/>
            </a:xfrm>
            <a:custGeom>
              <a:avLst/>
              <a:gdLst/>
              <a:ahLst/>
              <a:cxnLst/>
              <a:rect l="l" t="t" r="r" b="b"/>
              <a:pathLst>
                <a:path w="13954761" h="2213864">
                  <a:moveTo>
                    <a:pt x="0" y="0"/>
                  </a:moveTo>
                  <a:lnTo>
                    <a:pt x="13954761" y="0"/>
                  </a:lnTo>
                  <a:lnTo>
                    <a:pt x="13954761" y="2213864"/>
                  </a:lnTo>
                  <a:lnTo>
                    <a:pt x="0" y="2213864"/>
                  </a:lnTo>
                  <a:lnTo>
                    <a:pt x="0" y="0"/>
                  </a:lnTo>
                  <a:close/>
                </a:path>
              </a:pathLst>
            </a:custGeom>
            <a:blipFill>
              <a:blip r:embed="rId4"/>
              <a:stretch>
                <a:fillRect/>
              </a:stretch>
            </a:blipFill>
          </p:spPr>
          <p:txBody>
            <a:bodyPr/>
            <a:lstStyle/>
            <a:p>
              <a:endParaRPr lang="en-PT"/>
            </a:p>
          </p:txBody>
        </p:sp>
      </p:grpSp>
      <p:grpSp>
        <p:nvGrpSpPr>
          <p:cNvPr id="5" name="Group 5"/>
          <p:cNvGrpSpPr/>
          <p:nvPr/>
        </p:nvGrpSpPr>
        <p:grpSpPr>
          <a:xfrm>
            <a:off x="0" y="6233893"/>
            <a:ext cx="18288000" cy="5810401"/>
            <a:chOff x="0" y="0"/>
            <a:chExt cx="2833290" cy="900183"/>
          </a:xfrm>
        </p:grpSpPr>
        <p:sp>
          <p:nvSpPr>
            <p:cNvPr id="6" name="Freeform 6"/>
            <p:cNvSpPr/>
            <p:nvPr/>
          </p:nvSpPr>
          <p:spPr>
            <a:xfrm>
              <a:off x="0" y="0"/>
              <a:ext cx="2833290" cy="900183"/>
            </a:xfrm>
            <a:custGeom>
              <a:avLst/>
              <a:gdLst/>
              <a:ahLst/>
              <a:cxnLst/>
              <a:rect l="l" t="t" r="r" b="b"/>
              <a:pathLst>
                <a:path w="2833290" h="900183">
                  <a:moveTo>
                    <a:pt x="0" y="0"/>
                  </a:moveTo>
                  <a:lnTo>
                    <a:pt x="2833290" y="0"/>
                  </a:lnTo>
                  <a:lnTo>
                    <a:pt x="2833290" y="900183"/>
                  </a:lnTo>
                  <a:lnTo>
                    <a:pt x="0" y="900183"/>
                  </a:lnTo>
                  <a:close/>
                </a:path>
              </a:pathLst>
            </a:custGeom>
            <a:blipFill>
              <a:blip r:embed="rId5"/>
              <a:stretch>
                <a:fillRect t="-38522" b="-38522"/>
              </a:stretch>
            </a:blipFill>
          </p:spPr>
          <p:txBody>
            <a:bodyPr/>
            <a:lstStyle/>
            <a:p>
              <a:endParaRPr lang="en-PT"/>
            </a:p>
          </p:txBody>
        </p:sp>
      </p:grpSp>
      <p:sp>
        <p:nvSpPr>
          <p:cNvPr id="7" name="TextBox 7"/>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 - CODE SNIP</a:t>
            </a:r>
          </a:p>
        </p:txBody>
      </p:sp>
      <p:sp>
        <p:nvSpPr>
          <p:cNvPr id="8" name="TextBox 8"/>
          <p:cNvSpPr txBox="1"/>
          <p:nvPr/>
        </p:nvSpPr>
        <p:spPr>
          <a:xfrm>
            <a:off x="13681399" y="2482215"/>
            <a:ext cx="3400780" cy="210312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This code is equivalent to the previous examples</a:t>
            </a:r>
          </a:p>
        </p:txBody>
      </p:sp>
      <p:sp>
        <p:nvSpPr>
          <p:cNvPr id="9" name="TextBox 9"/>
          <p:cNvSpPr txBox="1"/>
          <p:nvPr/>
        </p:nvSpPr>
        <p:spPr>
          <a:xfrm>
            <a:off x="6661627" y="573854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2440256" y="-7700543"/>
            <a:ext cx="13680561" cy="27052199"/>
            <a:chOff x="0" y="0"/>
            <a:chExt cx="6445103" cy="12744669"/>
          </a:xfrm>
        </p:grpSpPr>
        <p:sp>
          <p:nvSpPr>
            <p:cNvPr id="4" name="Freeform 4"/>
            <p:cNvSpPr/>
            <p:nvPr/>
          </p:nvSpPr>
          <p:spPr>
            <a:xfrm>
              <a:off x="0" y="0"/>
              <a:ext cx="6445103" cy="12744669"/>
            </a:xfrm>
            <a:custGeom>
              <a:avLst/>
              <a:gdLst/>
              <a:ahLst/>
              <a:cxnLst/>
              <a:rect l="l" t="t" r="r" b="b"/>
              <a:pathLst>
                <a:path w="6445103" h="12744669">
                  <a:moveTo>
                    <a:pt x="4833827" y="0"/>
                  </a:moveTo>
                  <a:lnTo>
                    <a:pt x="1611276" y="0"/>
                  </a:lnTo>
                  <a:lnTo>
                    <a:pt x="0" y="6372334"/>
                  </a:lnTo>
                  <a:lnTo>
                    <a:pt x="1611276" y="12744669"/>
                  </a:lnTo>
                  <a:lnTo>
                    <a:pt x="4833828" y="12744669"/>
                  </a:lnTo>
                  <a:lnTo>
                    <a:pt x="6445103" y="6372334"/>
                  </a:lnTo>
                  <a:close/>
                </a:path>
              </a:pathLst>
            </a:custGeom>
            <a:blipFill>
              <a:blip r:embed="rId4"/>
              <a:stretch>
                <a:fillRect l="-125380" r="-125380"/>
              </a:stretch>
            </a:blipFill>
          </p:spPr>
          <p:txBody>
            <a:bodyPr/>
            <a:lstStyle/>
            <a:p>
              <a:endParaRPr lang="en-PT"/>
            </a:p>
          </p:txBody>
        </p:sp>
      </p:grpSp>
      <p:grpSp>
        <p:nvGrpSpPr>
          <p:cNvPr id="5" name="Group 5"/>
          <p:cNvGrpSpPr/>
          <p:nvPr/>
        </p:nvGrpSpPr>
        <p:grpSpPr>
          <a:xfrm>
            <a:off x="1524000" y="3177744"/>
            <a:ext cx="6886008" cy="6611025"/>
            <a:chOff x="0" y="0"/>
            <a:chExt cx="10685335" cy="10258632"/>
          </a:xfrm>
        </p:grpSpPr>
        <p:sp>
          <p:nvSpPr>
            <p:cNvPr id="6" name="Freeform 6"/>
            <p:cNvSpPr/>
            <p:nvPr/>
          </p:nvSpPr>
          <p:spPr>
            <a:xfrm>
              <a:off x="0" y="0"/>
              <a:ext cx="10685272" cy="10258679"/>
            </a:xfrm>
            <a:custGeom>
              <a:avLst/>
              <a:gdLst/>
              <a:ahLst/>
              <a:cxnLst/>
              <a:rect l="l" t="t" r="r" b="b"/>
              <a:pathLst>
                <a:path w="10685272" h="10258679">
                  <a:moveTo>
                    <a:pt x="0" y="0"/>
                  </a:moveTo>
                  <a:lnTo>
                    <a:pt x="10685272" y="0"/>
                  </a:lnTo>
                  <a:lnTo>
                    <a:pt x="10685272" y="10258679"/>
                  </a:lnTo>
                  <a:lnTo>
                    <a:pt x="0" y="10258679"/>
                  </a:lnTo>
                  <a:lnTo>
                    <a:pt x="0" y="0"/>
                  </a:lnTo>
                  <a:close/>
                </a:path>
              </a:pathLst>
            </a:custGeom>
            <a:blipFill>
              <a:blip r:embed="rId5"/>
              <a:stretch>
                <a:fillRect/>
              </a:stretch>
            </a:blipFill>
          </p:spPr>
          <p:txBody>
            <a:bodyPr/>
            <a:lstStyle/>
            <a:p>
              <a:endParaRPr lang="en-PT"/>
            </a:p>
          </p:txBody>
        </p:sp>
      </p:grpSp>
      <p:sp>
        <p:nvSpPr>
          <p:cNvPr id="7" name="TextBox 7"/>
          <p:cNvSpPr txBox="1"/>
          <p:nvPr/>
        </p:nvSpPr>
        <p:spPr>
          <a:xfrm>
            <a:off x="1524000" y="1347937"/>
            <a:ext cx="10476133"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GRADIENT BOOSTING - VISUAL MEANING</a:t>
            </a:r>
          </a:p>
        </p:txBody>
      </p:sp>
      <p:sp>
        <p:nvSpPr>
          <p:cNvPr id="8" name="TextBox 8"/>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047613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SUMMING UP</a:t>
            </a:r>
          </a:p>
        </p:txBody>
      </p:sp>
      <p:grpSp>
        <p:nvGrpSpPr>
          <p:cNvPr id="4" name="Group 4"/>
          <p:cNvGrpSpPr/>
          <p:nvPr/>
        </p:nvGrpSpPr>
        <p:grpSpPr>
          <a:xfrm>
            <a:off x="3272591" y="2654034"/>
            <a:ext cx="12397224" cy="6604266"/>
            <a:chOff x="0" y="0"/>
            <a:chExt cx="14996545" cy="7988980"/>
          </a:xfrm>
        </p:grpSpPr>
        <p:sp>
          <p:nvSpPr>
            <p:cNvPr id="5" name="Freeform 5"/>
            <p:cNvSpPr/>
            <p:nvPr/>
          </p:nvSpPr>
          <p:spPr>
            <a:xfrm>
              <a:off x="0" y="0"/>
              <a:ext cx="14996540" cy="7988944"/>
            </a:xfrm>
            <a:custGeom>
              <a:avLst/>
              <a:gdLst/>
              <a:ahLst/>
              <a:cxnLst/>
              <a:rect l="l" t="t" r="r" b="b"/>
              <a:pathLst>
                <a:path w="14996540" h="7988944">
                  <a:moveTo>
                    <a:pt x="0" y="0"/>
                  </a:moveTo>
                  <a:lnTo>
                    <a:pt x="14996540" y="0"/>
                  </a:lnTo>
                  <a:lnTo>
                    <a:pt x="14996540" y="7988944"/>
                  </a:lnTo>
                  <a:lnTo>
                    <a:pt x="0" y="7988944"/>
                  </a:lnTo>
                  <a:lnTo>
                    <a:pt x="0" y="0"/>
                  </a:lnTo>
                  <a:close/>
                </a:path>
              </a:pathLst>
            </a:custGeom>
            <a:blipFill>
              <a:blip r:embed="rId4"/>
              <a:stretch>
                <a:fillRect l="-744" r="-744"/>
              </a:stretch>
            </a:blipFill>
          </p:spPr>
          <p:txBody>
            <a:bodyPr/>
            <a:lstStyle/>
            <a:p>
              <a:endParaRPr lang="en-PT"/>
            </a:p>
          </p:txBody>
        </p:sp>
      </p:grpSp>
      <p:sp>
        <p:nvSpPr>
          <p:cNvPr id="6" name="TextBox 6"/>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8715375" y="0"/>
            <a:ext cx="9572625" cy="10287000"/>
          </a:xfrm>
          <a:custGeom>
            <a:avLst/>
            <a:gdLst/>
            <a:ahLst/>
            <a:cxnLst/>
            <a:rect l="l" t="t" r="r" b="b"/>
            <a:pathLst>
              <a:path w="9572625" h="10287000">
                <a:moveTo>
                  <a:pt x="0" y="0"/>
                </a:moveTo>
                <a:lnTo>
                  <a:pt x="9572625" y="0"/>
                </a:lnTo>
                <a:lnTo>
                  <a:pt x="9572625" y="10287000"/>
                </a:lnTo>
                <a:lnTo>
                  <a:pt x="0" y="10287000"/>
                </a:lnTo>
                <a:lnTo>
                  <a:pt x="0" y="0"/>
                </a:lnTo>
                <a:close/>
              </a:path>
            </a:pathLst>
          </a:custGeom>
          <a:blipFill>
            <a:blip r:embed="rId4"/>
            <a:stretch>
              <a:fillRect l="-7462"/>
            </a:stretch>
          </a:blipFill>
        </p:spPr>
        <p:txBody>
          <a:bodyPr/>
          <a:lstStyle/>
          <a:p>
            <a:endParaRPr lang="en-PT"/>
          </a:p>
        </p:txBody>
      </p:sp>
      <p:sp>
        <p:nvSpPr>
          <p:cNvPr id="4" name="Freeform 4"/>
          <p:cNvSpPr/>
          <p:nvPr/>
        </p:nvSpPr>
        <p:spPr>
          <a:xfrm>
            <a:off x="8715375" y="0"/>
            <a:ext cx="12352120" cy="10287000"/>
          </a:xfrm>
          <a:custGeom>
            <a:avLst/>
            <a:gdLst/>
            <a:ahLst/>
            <a:cxnLst/>
            <a:rect l="l" t="t" r="r" b="b"/>
            <a:pathLst>
              <a:path w="12352120" h="10287000">
                <a:moveTo>
                  <a:pt x="0" y="0"/>
                </a:moveTo>
                <a:lnTo>
                  <a:pt x="12352120" y="0"/>
                </a:lnTo>
                <a:lnTo>
                  <a:pt x="12352120" y="10287000"/>
                </a:lnTo>
                <a:lnTo>
                  <a:pt x="0" y="10287000"/>
                </a:lnTo>
                <a:lnTo>
                  <a:pt x="0" y="0"/>
                </a:lnTo>
                <a:close/>
              </a:path>
            </a:pathLst>
          </a:custGeom>
          <a:blipFill>
            <a:blip r:embed="rId5"/>
            <a:stretch>
              <a:fillRect l="-12500" r="-12500"/>
            </a:stretch>
          </a:blipFill>
        </p:spPr>
        <p:txBody>
          <a:bodyPr/>
          <a:lstStyle/>
          <a:p>
            <a:endParaRPr lang="en-PT"/>
          </a:p>
        </p:txBody>
      </p:sp>
      <p:sp>
        <p:nvSpPr>
          <p:cNvPr id="5" name="TextBox 5"/>
          <p:cNvSpPr txBox="1"/>
          <p:nvPr/>
        </p:nvSpPr>
        <p:spPr>
          <a:xfrm>
            <a:off x="1524000" y="1800995"/>
            <a:ext cx="7620000" cy="2082165"/>
          </a:xfrm>
          <a:prstGeom prst="rect">
            <a:avLst/>
          </a:prstGeom>
        </p:spPr>
        <p:txBody>
          <a:bodyPr lIns="0" tIns="0" rIns="0" bIns="0" rtlCol="0" anchor="t">
            <a:spAutoFit/>
          </a:bodyPr>
          <a:lstStyle/>
          <a:p>
            <a:pPr algn="l">
              <a:lnSpc>
                <a:spcPts val="7680"/>
              </a:lnSpc>
            </a:pPr>
            <a:r>
              <a:rPr lang="en-US" sz="8000">
                <a:solidFill>
                  <a:srgbClr val="424242"/>
                </a:solidFill>
                <a:latin typeface="Poppins"/>
                <a:ea typeface="Poppins"/>
                <a:cs typeface="Poppins"/>
                <a:sym typeface="Poppins"/>
              </a:rPr>
              <a:t>ANY QUESTIONS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WHAT ARE ENSEMBLE METHODS?</a:t>
            </a:r>
          </a:p>
        </p:txBody>
      </p:sp>
      <p:sp>
        <p:nvSpPr>
          <p:cNvPr id="4" name="TextBox 4"/>
          <p:cNvSpPr txBox="1"/>
          <p:nvPr/>
        </p:nvSpPr>
        <p:spPr>
          <a:xfrm>
            <a:off x="1524000" y="3163665"/>
            <a:ext cx="15499563" cy="1055370"/>
          </a:xfrm>
          <a:prstGeom prst="rect">
            <a:avLst/>
          </a:prstGeom>
        </p:spPr>
        <p:txBody>
          <a:bodyPr lIns="0" tIns="0" rIns="0" bIns="0" rtlCol="0" anchor="t">
            <a:spAutoFit/>
          </a:bodyPr>
          <a:lstStyle/>
          <a:p>
            <a:pPr algn="l">
              <a:lnSpc>
                <a:spcPts val="4140"/>
              </a:lnSpc>
            </a:pPr>
            <a:r>
              <a:rPr lang="en-US" sz="3000">
                <a:solidFill>
                  <a:srgbClr val="1B1918"/>
                </a:solidFill>
                <a:latin typeface="Poppins"/>
                <a:ea typeface="Poppins"/>
                <a:cs typeface="Poppins"/>
                <a:sym typeface="Poppins"/>
              </a:rPr>
              <a:t>I'm quite happy with my results but I feel I should get external validation. What are my choices?</a:t>
            </a:r>
          </a:p>
        </p:txBody>
      </p:sp>
      <p:grpSp>
        <p:nvGrpSpPr>
          <p:cNvPr id="5" name="Group 5"/>
          <p:cNvGrpSpPr/>
          <p:nvPr/>
        </p:nvGrpSpPr>
        <p:grpSpPr>
          <a:xfrm>
            <a:off x="0" y="4900636"/>
            <a:ext cx="18977243" cy="5386364"/>
            <a:chOff x="0" y="0"/>
            <a:chExt cx="25302990" cy="7181818"/>
          </a:xfrm>
        </p:grpSpPr>
        <p:sp>
          <p:nvSpPr>
            <p:cNvPr id="6" name="Freeform 6"/>
            <p:cNvSpPr/>
            <p:nvPr/>
          </p:nvSpPr>
          <p:spPr>
            <a:xfrm>
              <a:off x="0" y="0"/>
              <a:ext cx="25302882" cy="7181818"/>
            </a:xfrm>
            <a:custGeom>
              <a:avLst/>
              <a:gdLst/>
              <a:ahLst/>
              <a:cxnLst/>
              <a:rect l="l" t="t" r="r" b="b"/>
              <a:pathLst>
                <a:path w="25302882" h="7181818">
                  <a:moveTo>
                    <a:pt x="0" y="0"/>
                  </a:moveTo>
                  <a:lnTo>
                    <a:pt x="25302882" y="0"/>
                  </a:lnTo>
                  <a:lnTo>
                    <a:pt x="25302882" y="7181818"/>
                  </a:lnTo>
                  <a:lnTo>
                    <a:pt x="0" y="7181818"/>
                  </a:lnTo>
                  <a:close/>
                </a:path>
              </a:pathLst>
            </a:custGeom>
            <a:solidFill>
              <a:srgbClr val="EEEEEE"/>
            </a:solidFill>
          </p:spPr>
          <p:txBody>
            <a:bodyPr/>
            <a:lstStyle/>
            <a:p>
              <a:endParaRPr lang="en-PT"/>
            </a:p>
          </p:txBody>
        </p:sp>
      </p:grpSp>
      <p:sp>
        <p:nvSpPr>
          <p:cNvPr id="7" name="TextBox 7"/>
          <p:cNvSpPr txBox="1"/>
          <p:nvPr/>
        </p:nvSpPr>
        <p:spPr>
          <a:xfrm>
            <a:off x="1524000" y="6189242"/>
            <a:ext cx="4490369" cy="1579245"/>
          </a:xfrm>
          <a:prstGeom prst="rect">
            <a:avLst/>
          </a:prstGeom>
        </p:spPr>
        <p:txBody>
          <a:bodyPr lIns="0" tIns="0" rIns="0" bIns="0" rtlCol="0" anchor="t">
            <a:spAutoFit/>
          </a:bodyPr>
          <a:lstStyle/>
          <a:p>
            <a:pPr algn="l">
              <a:lnSpc>
                <a:spcPts val="4140"/>
              </a:lnSpc>
            </a:pPr>
            <a:r>
              <a:rPr lang="en-US" sz="3000" dirty="0">
                <a:solidFill>
                  <a:srgbClr val="212121"/>
                </a:solidFill>
                <a:latin typeface="Poppins Bold"/>
                <a:ea typeface="Poppins Bold"/>
                <a:cs typeface="Poppins Bold"/>
                <a:sym typeface="Poppins Bold"/>
              </a:rPr>
              <a:t>2 - Ask all my family members, friends and students to vote</a:t>
            </a:r>
          </a:p>
        </p:txBody>
      </p:sp>
      <p:grpSp>
        <p:nvGrpSpPr>
          <p:cNvPr id="8" name="Group 8"/>
          <p:cNvGrpSpPr/>
          <p:nvPr/>
        </p:nvGrpSpPr>
        <p:grpSpPr>
          <a:xfrm>
            <a:off x="6612087" y="5894647"/>
            <a:ext cx="10411477" cy="2089142"/>
            <a:chOff x="0" y="0"/>
            <a:chExt cx="13609221" cy="2730794"/>
          </a:xfrm>
        </p:grpSpPr>
        <p:sp>
          <p:nvSpPr>
            <p:cNvPr id="9" name="Freeform 9"/>
            <p:cNvSpPr/>
            <p:nvPr/>
          </p:nvSpPr>
          <p:spPr>
            <a:xfrm>
              <a:off x="0" y="0"/>
              <a:ext cx="13609193" cy="2730829"/>
            </a:xfrm>
            <a:custGeom>
              <a:avLst/>
              <a:gdLst/>
              <a:ahLst/>
              <a:cxnLst/>
              <a:rect l="l" t="t" r="r" b="b"/>
              <a:pathLst>
                <a:path w="13609193" h="2730829">
                  <a:moveTo>
                    <a:pt x="0" y="0"/>
                  </a:moveTo>
                  <a:lnTo>
                    <a:pt x="13609193" y="0"/>
                  </a:lnTo>
                  <a:lnTo>
                    <a:pt x="13609193" y="2730829"/>
                  </a:lnTo>
                  <a:lnTo>
                    <a:pt x="0" y="2730829"/>
                  </a:lnTo>
                  <a:lnTo>
                    <a:pt x="0" y="0"/>
                  </a:lnTo>
                  <a:close/>
                </a:path>
              </a:pathLst>
            </a:custGeom>
            <a:blipFill>
              <a:blip r:embed="rId4"/>
              <a:stretch>
                <a:fillRect t="-740" b="-739"/>
              </a:stretch>
            </a:blipFill>
          </p:spPr>
          <p:txBody>
            <a:bodyPr/>
            <a:lstStyle/>
            <a:p>
              <a:endParaRPr lang="en-PT"/>
            </a:p>
          </p:txBody>
        </p:sp>
      </p:grpSp>
      <p:sp>
        <p:nvSpPr>
          <p:cNvPr id="10" name="TextBox 10"/>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790659"/>
            <a:ext cx="18288000" cy="6253635"/>
            <a:chOff x="0" y="0"/>
            <a:chExt cx="2833290" cy="968852"/>
          </a:xfrm>
        </p:grpSpPr>
        <p:sp>
          <p:nvSpPr>
            <p:cNvPr id="4" name="Freeform 4"/>
            <p:cNvSpPr/>
            <p:nvPr/>
          </p:nvSpPr>
          <p:spPr>
            <a:xfrm>
              <a:off x="0" y="0"/>
              <a:ext cx="2833290" cy="968852"/>
            </a:xfrm>
            <a:custGeom>
              <a:avLst/>
              <a:gdLst/>
              <a:ahLst/>
              <a:cxnLst/>
              <a:rect l="l" t="t" r="r" b="b"/>
              <a:pathLst>
                <a:path w="2833290" h="968852">
                  <a:moveTo>
                    <a:pt x="0" y="0"/>
                  </a:moveTo>
                  <a:lnTo>
                    <a:pt x="2833290" y="0"/>
                  </a:lnTo>
                  <a:lnTo>
                    <a:pt x="2833290" y="968852"/>
                  </a:lnTo>
                  <a:lnTo>
                    <a:pt x="0" y="968852"/>
                  </a:lnTo>
                  <a:close/>
                </a:path>
              </a:pathLst>
            </a:custGeom>
            <a:blipFill>
              <a:blip r:embed="rId4"/>
              <a:stretch>
                <a:fillRect l="-71200" t="-244688" r="-38340"/>
              </a:stretch>
            </a:blipFill>
          </p:spPr>
          <p:txBody>
            <a:bodyPr/>
            <a:lstStyle/>
            <a:p>
              <a:endParaRPr lang="en-PT"/>
            </a:p>
          </p:txBody>
        </p:sp>
      </p:grpSp>
      <p:sp>
        <p:nvSpPr>
          <p:cNvPr id="5" name="TextBox 5"/>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WHAT ARE ENSEMBLE METHODS?</a:t>
            </a:r>
          </a:p>
        </p:txBody>
      </p:sp>
      <p:sp>
        <p:nvSpPr>
          <p:cNvPr id="6" name="TextBox 6"/>
          <p:cNvSpPr txBox="1"/>
          <p:nvPr/>
        </p:nvSpPr>
        <p:spPr>
          <a:xfrm>
            <a:off x="1524000" y="2652235"/>
            <a:ext cx="15499563" cy="2626995"/>
          </a:xfrm>
          <a:prstGeom prst="rect">
            <a:avLst/>
          </a:prstGeom>
        </p:spPr>
        <p:txBody>
          <a:bodyPr lIns="0" tIns="0" rIns="0" bIns="0" rtlCol="0" anchor="t">
            <a:spAutoFit/>
          </a:bodyPr>
          <a:lstStyle/>
          <a:p>
            <a:pPr algn="l">
              <a:lnSpc>
                <a:spcPts val="4140"/>
              </a:lnSpc>
            </a:pPr>
            <a:r>
              <a:rPr lang="en-US" sz="3000" dirty="0">
                <a:solidFill>
                  <a:srgbClr val="1B1918"/>
                </a:solidFill>
                <a:latin typeface="Poppins"/>
                <a:ea typeface="Poppins"/>
                <a:cs typeface="Poppins"/>
                <a:sym typeface="Poppins"/>
              </a:rPr>
              <a:t>Ensemble methods base themselves on the idea that the average opinion of several</a:t>
            </a:r>
            <a:r>
              <a:rPr lang="en-US" sz="3000" dirty="0">
                <a:solidFill>
                  <a:srgbClr val="2DC5FA"/>
                </a:solidFill>
                <a:latin typeface="Poppins"/>
                <a:ea typeface="Poppins"/>
                <a:cs typeface="Poppins"/>
                <a:sym typeface="Poppins"/>
              </a:rPr>
              <a:t> weak predictors</a:t>
            </a:r>
            <a:r>
              <a:rPr lang="en-US" sz="3000" dirty="0">
                <a:solidFill>
                  <a:srgbClr val="1B1918"/>
                </a:solidFill>
                <a:latin typeface="Poppins"/>
                <a:ea typeface="Poppins"/>
                <a:cs typeface="Poppins"/>
                <a:sym typeface="Poppins"/>
              </a:rPr>
              <a:t> will yield a strong predictor.</a:t>
            </a:r>
          </a:p>
          <a:p>
            <a:pPr algn="l">
              <a:lnSpc>
                <a:spcPts val="4140"/>
              </a:lnSpc>
            </a:pPr>
            <a:endParaRPr lang="en-US" sz="3000" dirty="0">
              <a:solidFill>
                <a:srgbClr val="1B1918"/>
              </a:solidFill>
              <a:latin typeface="Poppins"/>
              <a:ea typeface="Poppins"/>
              <a:cs typeface="Poppins"/>
              <a:sym typeface="Poppins"/>
            </a:endParaRPr>
          </a:p>
          <a:p>
            <a:pPr algn="l">
              <a:lnSpc>
                <a:spcPts val="4140"/>
              </a:lnSpc>
            </a:pPr>
            <a:r>
              <a:rPr lang="en-US" sz="3000" dirty="0">
                <a:solidFill>
                  <a:srgbClr val="1B1918"/>
                </a:solidFill>
                <a:latin typeface="Poppins"/>
                <a:ea typeface="Poppins"/>
                <a:cs typeface="Poppins"/>
                <a:sym typeface="Poppins"/>
              </a:rPr>
              <a:t>A Group of predictors is called an Ensemble, thus the Ensemble learning method</a:t>
            </a:r>
          </a:p>
          <a:p>
            <a:pPr algn="l">
              <a:lnSpc>
                <a:spcPts val="4140"/>
              </a:lnSpc>
            </a:pPr>
            <a:endParaRPr lang="en-US" sz="3000" dirty="0">
              <a:solidFill>
                <a:srgbClr val="1B1918"/>
              </a:solidFill>
              <a:latin typeface="Poppins"/>
              <a:ea typeface="Poppins"/>
              <a:cs typeface="Poppins"/>
              <a:sym typeface="Poppins"/>
            </a:endParaRPr>
          </a:p>
        </p:txBody>
      </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VOTING CLASSIFIERS</a:t>
            </a:r>
          </a:p>
        </p:txBody>
      </p:sp>
      <p:sp>
        <p:nvSpPr>
          <p:cNvPr id="4" name="TextBox 4"/>
          <p:cNvSpPr txBox="1"/>
          <p:nvPr/>
        </p:nvSpPr>
        <p:spPr>
          <a:xfrm>
            <a:off x="1513703" y="2569060"/>
            <a:ext cx="15499563" cy="1055370"/>
          </a:xfrm>
          <a:prstGeom prst="rect">
            <a:avLst/>
          </a:prstGeom>
        </p:spPr>
        <p:txBody>
          <a:bodyPr lIns="0" tIns="0" rIns="0" bIns="0" rtlCol="0" anchor="t">
            <a:spAutoFit/>
          </a:bodyPr>
          <a:lstStyle/>
          <a:p>
            <a:pPr algn="l">
              <a:lnSpc>
                <a:spcPts val="4140"/>
              </a:lnSpc>
            </a:pPr>
            <a:r>
              <a:rPr lang="en-US" sz="3000" dirty="0">
                <a:solidFill>
                  <a:srgbClr val="1B1918"/>
                </a:solidFill>
                <a:latin typeface="Poppins"/>
                <a:ea typeface="Poppins"/>
                <a:cs typeface="Poppins"/>
                <a:sym typeface="Poppins"/>
              </a:rPr>
              <a:t>Train individually the algorithms that we have seen so far and then take a vote of the answers!</a:t>
            </a:r>
          </a:p>
        </p:txBody>
      </p:sp>
      <p:grpSp>
        <p:nvGrpSpPr>
          <p:cNvPr id="5" name="Group 5"/>
          <p:cNvGrpSpPr/>
          <p:nvPr/>
        </p:nvGrpSpPr>
        <p:grpSpPr>
          <a:xfrm>
            <a:off x="0" y="4900636"/>
            <a:ext cx="18977243" cy="5386364"/>
            <a:chOff x="0" y="0"/>
            <a:chExt cx="25302990" cy="7181818"/>
          </a:xfrm>
        </p:grpSpPr>
        <p:sp>
          <p:nvSpPr>
            <p:cNvPr id="6" name="Freeform 6"/>
            <p:cNvSpPr/>
            <p:nvPr/>
          </p:nvSpPr>
          <p:spPr>
            <a:xfrm>
              <a:off x="0" y="0"/>
              <a:ext cx="25302882" cy="7181818"/>
            </a:xfrm>
            <a:custGeom>
              <a:avLst/>
              <a:gdLst/>
              <a:ahLst/>
              <a:cxnLst/>
              <a:rect l="l" t="t" r="r" b="b"/>
              <a:pathLst>
                <a:path w="25302882" h="7181818">
                  <a:moveTo>
                    <a:pt x="0" y="0"/>
                  </a:moveTo>
                  <a:lnTo>
                    <a:pt x="25302882" y="0"/>
                  </a:lnTo>
                  <a:lnTo>
                    <a:pt x="25302882" y="7181818"/>
                  </a:lnTo>
                  <a:lnTo>
                    <a:pt x="0" y="7181818"/>
                  </a:lnTo>
                  <a:close/>
                </a:path>
              </a:pathLst>
            </a:custGeom>
            <a:solidFill>
              <a:srgbClr val="EEEEEE"/>
            </a:solidFill>
          </p:spPr>
          <p:txBody>
            <a:bodyPr/>
            <a:lstStyle/>
            <a:p>
              <a:endParaRPr lang="en-PT"/>
            </a:p>
          </p:txBody>
        </p:sp>
      </p:grpSp>
      <p:sp>
        <p:nvSpPr>
          <p:cNvPr id="7" name="TextBox 7"/>
          <p:cNvSpPr txBox="1"/>
          <p:nvPr/>
        </p:nvSpPr>
        <p:spPr>
          <a:xfrm>
            <a:off x="1220716" y="6106136"/>
            <a:ext cx="6583026" cy="4198620"/>
          </a:xfrm>
          <a:prstGeom prst="rect">
            <a:avLst/>
          </a:prstGeom>
        </p:spPr>
        <p:txBody>
          <a:bodyPr lIns="0" tIns="0" rIns="0" bIns="0" rtlCol="0" anchor="t">
            <a:spAutoFit/>
          </a:bodyPr>
          <a:lstStyle/>
          <a:p>
            <a:pPr algn="l">
              <a:lnSpc>
                <a:spcPts val="4140"/>
              </a:lnSpc>
            </a:pPr>
            <a:r>
              <a:rPr lang="en-US" sz="3000">
                <a:solidFill>
                  <a:srgbClr val="212121"/>
                </a:solidFill>
                <a:latin typeface="Poppins Bold"/>
                <a:ea typeface="Poppins Bold"/>
                <a:cs typeface="Poppins Bold"/>
                <a:sym typeface="Poppins Bold"/>
              </a:rPr>
              <a:t>Process of voting classifiers:</a:t>
            </a:r>
          </a:p>
          <a:p>
            <a:pPr algn="l">
              <a:lnSpc>
                <a:spcPts val="4140"/>
              </a:lnSpc>
            </a:pPr>
            <a:endParaRPr lang="en-US" sz="3000">
              <a:solidFill>
                <a:srgbClr val="212121"/>
              </a:solidFill>
              <a:latin typeface="Poppins Bold"/>
              <a:ea typeface="Poppins Bold"/>
              <a:cs typeface="Poppins Bold"/>
              <a:sym typeface="Poppins Bold"/>
            </a:endParaRPr>
          </a:p>
          <a:p>
            <a:pPr algn="l">
              <a:lnSpc>
                <a:spcPts val="4140"/>
              </a:lnSpc>
            </a:pPr>
            <a:r>
              <a:rPr lang="en-US" sz="3000">
                <a:solidFill>
                  <a:srgbClr val="212121"/>
                </a:solidFill>
                <a:latin typeface="Poppins Bold"/>
                <a:ea typeface="Poppins Bold"/>
                <a:cs typeface="Poppins Bold"/>
                <a:sym typeface="Poppins Bold"/>
              </a:rPr>
              <a:t>- train individually each algorithm</a:t>
            </a:r>
          </a:p>
          <a:p>
            <a:pPr algn="l">
              <a:lnSpc>
                <a:spcPts val="4140"/>
              </a:lnSpc>
            </a:pPr>
            <a:endParaRPr lang="en-US" sz="3000">
              <a:solidFill>
                <a:srgbClr val="212121"/>
              </a:solidFill>
              <a:latin typeface="Poppins Bold"/>
              <a:ea typeface="Poppins Bold"/>
              <a:cs typeface="Poppins Bold"/>
              <a:sym typeface="Poppins Bold"/>
            </a:endParaRPr>
          </a:p>
          <a:p>
            <a:pPr algn="l">
              <a:lnSpc>
                <a:spcPts val="4140"/>
              </a:lnSpc>
            </a:pPr>
            <a:r>
              <a:rPr lang="en-US" sz="3000">
                <a:solidFill>
                  <a:srgbClr val="212121"/>
                </a:solidFill>
                <a:latin typeface="Poppins Bold"/>
                <a:ea typeface="Poppins Bold"/>
                <a:cs typeface="Poppins Bold"/>
                <a:sym typeface="Poppins Bold"/>
              </a:rPr>
              <a:t>- save all the generated models in a function</a:t>
            </a:r>
          </a:p>
          <a:p>
            <a:pPr algn="l">
              <a:lnSpc>
                <a:spcPts val="4140"/>
              </a:lnSpc>
            </a:pPr>
            <a:endParaRPr lang="en-US" sz="3000">
              <a:solidFill>
                <a:srgbClr val="212121"/>
              </a:solidFill>
              <a:latin typeface="Poppins Bold"/>
              <a:ea typeface="Poppins Bold"/>
              <a:cs typeface="Poppins Bold"/>
              <a:sym typeface="Poppins Bold"/>
            </a:endParaRPr>
          </a:p>
        </p:txBody>
      </p:sp>
      <p:grpSp>
        <p:nvGrpSpPr>
          <p:cNvPr id="8" name="Group 8"/>
          <p:cNvGrpSpPr/>
          <p:nvPr/>
        </p:nvGrpSpPr>
        <p:grpSpPr>
          <a:xfrm>
            <a:off x="7601082" y="5143500"/>
            <a:ext cx="10175240" cy="4454918"/>
            <a:chOff x="0" y="0"/>
            <a:chExt cx="14087473" cy="6167769"/>
          </a:xfrm>
        </p:grpSpPr>
        <p:sp>
          <p:nvSpPr>
            <p:cNvPr id="9" name="Freeform 9"/>
            <p:cNvSpPr/>
            <p:nvPr/>
          </p:nvSpPr>
          <p:spPr>
            <a:xfrm>
              <a:off x="0" y="0"/>
              <a:ext cx="14087475" cy="6167755"/>
            </a:xfrm>
            <a:custGeom>
              <a:avLst/>
              <a:gdLst/>
              <a:ahLst/>
              <a:cxnLst/>
              <a:rect l="l" t="t" r="r" b="b"/>
              <a:pathLst>
                <a:path w="14087475" h="6167755">
                  <a:moveTo>
                    <a:pt x="0" y="0"/>
                  </a:moveTo>
                  <a:lnTo>
                    <a:pt x="14087475" y="0"/>
                  </a:lnTo>
                  <a:lnTo>
                    <a:pt x="14087475" y="6167755"/>
                  </a:lnTo>
                  <a:lnTo>
                    <a:pt x="0" y="6167755"/>
                  </a:lnTo>
                  <a:lnTo>
                    <a:pt x="0" y="0"/>
                  </a:lnTo>
                  <a:close/>
                </a:path>
              </a:pathLst>
            </a:custGeom>
            <a:blipFill>
              <a:blip r:embed="rId4"/>
              <a:stretch>
                <a:fillRect/>
              </a:stretch>
            </a:blipFill>
          </p:spPr>
          <p:txBody>
            <a:bodyPr/>
            <a:lstStyle/>
            <a:p>
              <a:endParaRPr lang="en-PT"/>
            </a:p>
          </p:txBody>
        </p:sp>
      </p:grpSp>
      <p:sp>
        <p:nvSpPr>
          <p:cNvPr id="10" name="TextBox 10"/>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VOTING CLASSIFIERS</a:t>
            </a:r>
          </a:p>
        </p:txBody>
      </p:sp>
      <p:sp>
        <p:nvSpPr>
          <p:cNvPr id="4" name="TextBox 4"/>
          <p:cNvSpPr txBox="1"/>
          <p:nvPr/>
        </p:nvSpPr>
        <p:spPr>
          <a:xfrm>
            <a:off x="1511643" y="2433373"/>
            <a:ext cx="15499563" cy="1055370"/>
          </a:xfrm>
          <a:prstGeom prst="rect">
            <a:avLst/>
          </a:prstGeom>
        </p:spPr>
        <p:txBody>
          <a:bodyPr lIns="0" tIns="0" rIns="0" bIns="0" rtlCol="0" anchor="t">
            <a:spAutoFit/>
          </a:bodyPr>
          <a:lstStyle/>
          <a:p>
            <a:pPr algn="l">
              <a:lnSpc>
                <a:spcPts val="4140"/>
              </a:lnSpc>
            </a:pPr>
            <a:r>
              <a:rPr lang="en-US" sz="3000" dirty="0">
                <a:solidFill>
                  <a:srgbClr val="1B1918"/>
                </a:solidFill>
                <a:latin typeface="Poppins"/>
                <a:ea typeface="Poppins"/>
                <a:cs typeface="Poppins"/>
                <a:sym typeface="Poppins"/>
              </a:rPr>
              <a:t>Train individually the algorithms that we have seen so far and then take a vote of the answers!</a:t>
            </a:r>
          </a:p>
        </p:txBody>
      </p:sp>
      <p:grpSp>
        <p:nvGrpSpPr>
          <p:cNvPr id="5" name="Group 5"/>
          <p:cNvGrpSpPr/>
          <p:nvPr/>
        </p:nvGrpSpPr>
        <p:grpSpPr>
          <a:xfrm>
            <a:off x="0" y="4051442"/>
            <a:ext cx="18977243" cy="6235558"/>
            <a:chOff x="0" y="0"/>
            <a:chExt cx="25302990" cy="8314077"/>
          </a:xfrm>
        </p:grpSpPr>
        <p:sp>
          <p:nvSpPr>
            <p:cNvPr id="6" name="Freeform 6"/>
            <p:cNvSpPr/>
            <p:nvPr/>
          </p:nvSpPr>
          <p:spPr>
            <a:xfrm>
              <a:off x="0" y="0"/>
              <a:ext cx="25302882" cy="8314077"/>
            </a:xfrm>
            <a:custGeom>
              <a:avLst/>
              <a:gdLst/>
              <a:ahLst/>
              <a:cxnLst/>
              <a:rect l="l" t="t" r="r" b="b"/>
              <a:pathLst>
                <a:path w="25302882" h="8314077">
                  <a:moveTo>
                    <a:pt x="0" y="0"/>
                  </a:moveTo>
                  <a:lnTo>
                    <a:pt x="25302882" y="0"/>
                  </a:lnTo>
                  <a:lnTo>
                    <a:pt x="25302882" y="8314077"/>
                  </a:lnTo>
                  <a:lnTo>
                    <a:pt x="0" y="8314077"/>
                  </a:lnTo>
                  <a:close/>
                </a:path>
              </a:pathLst>
            </a:custGeom>
            <a:solidFill>
              <a:srgbClr val="EEEEEE"/>
            </a:solidFill>
          </p:spPr>
          <p:txBody>
            <a:bodyPr/>
            <a:lstStyle/>
            <a:p>
              <a:endParaRPr lang="en-PT"/>
            </a:p>
          </p:txBody>
        </p:sp>
      </p:grpSp>
      <p:sp>
        <p:nvSpPr>
          <p:cNvPr id="7" name="TextBox 7"/>
          <p:cNvSpPr txBox="1"/>
          <p:nvPr/>
        </p:nvSpPr>
        <p:spPr>
          <a:xfrm>
            <a:off x="1220716" y="6106136"/>
            <a:ext cx="5703504" cy="3150870"/>
          </a:xfrm>
          <a:prstGeom prst="rect">
            <a:avLst/>
          </a:prstGeom>
        </p:spPr>
        <p:txBody>
          <a:bodyPr lIns="0" tIns="0" rIns="0" bIns="0" rtlCol="0" anchor="t">
            <a:spAutoFit/>
          </a:bodyPr>
          <a:lstStyle/>
          <a:p>
            <a:pPr algn="l">
              <a:lnSpc>
                <a:spcPts val="4140"/>
              </a:lnSpc>
            </a:pPr>
            <a:r>
              <a:rPr lang="en-US" sz="3000">
                <a:solidFill>
                  <a:srgbClr val="212121"/>
                </a:solidFill>
                <a:latin typeface="Poppins Bold"/>
                <a:ea typeface="Poppins Bold"/>
                <a:cs typeface="Poppins Bold"/>
                <a:sym typeface="Poppins Bold"/>
              </a:rPr>
              <a:t>Once you receive a new instance (data point) you can then pass it through all the algorithms and perform a majority vote of the answer (classification problem)</a:t>
            </a:r>
          </a:p>
        </p:txBody>
      </p:sp>
      <p:grpSp>
        <p:nvGrpSpPr>
          <p:cNvPr id="8" name="Group 8"/>
          <p:cNvGrpSpPr/>
          <p:nvPr/>
        </p:nvGrpSpPr>
        <p:grpSpPr>
          <a:xfrm>
            <a:off x="8278141" y="4594831"/>
            <a:ext cx="9463949" cy="5148781"/>
            <a:chOff x="0" y="0"/>
            <a:chExt cx="14046960" cy="7642129"/>
          </a:xfrm>
        </p:grpSpPr>
        <p:sp>
          <p:nvSpPr>
            <p:cNvPr id="9" name="Freeform 9"/>
            <p:cNvSpPr/>
            <p:nvPr/>
          </p:nvSpPr>
          <p:spPr>
            <a:xfrm>
              <a:off x="0" y="0"/>
              <a:ext cx="14046963" cy="7642098"/>
            </a:xfrm>
            <a:custGeom>
              <a:avLst/>
              <a:gdLst/>
              <a:ahLst/>
              <a:cxnLst/>
              <a:rect l="l" t="t" r="r" b="b"/>
              <a:pathLst>
                <a:path w="14046963" h="7642098">
                  <a:moveTo>
                    <a:pt x="0" y="0"/>
                  </a:moveTo>
                  <a:lnTo>
                    <a:pt x="14046963" y="0"/>
                  </a:lnTo>
                  <a:lnTo>
                    <a:pt x="14046963" y="7642098"/>
                  </a:lnTo>
                  <a:lnTo>
                    <a:pt x="0" y="7642098"/>
                  </a:lnTo>
                  <a:lnTo>
                    <a:pt x="0" y="0"/>
                  </a:lnTo>
                  <a:close/>
                </a:path>
              </a:pathLst>
            </a:custGeom>
            <a:blipFill>
              <a:blip r:embed="rId4"/>
              <a:stretch>
                <a:fillRect/>
              </a:stretch>
            </a:blipFill>
          </p:spPr>
          <p:txBody>
            <a:bodyPr/>
            <a:lstStyle/>
            <a:p>
              <a:endParaRPr lang="en-PT"/>
            </a:p>
          </p:txBody>
        </p:sp>
      </p:grpSp>
      <p:sp>
        <p:nvSpPr>
          <p:cNvPr id="10" name="TextBox 10"/>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6598058"/>
            <a:ext cx="18288000" cy="4682010"/>
            <a:chOff x="0" y="0"/>
            <a:chExt cx="2833290" cy="725366"/>
          </a:xfrm>
        </p:grpSpPr>
        <p:sp>
          <p:nvSpPr>
            <p:cNvPr id="4" name="Freeform 4"/>
            <p:cNvSpPr/>
            <p:nvPr/>
          </p:nvSpPr>
          <p:spPr>
            <a:xfrm>
              <a:off x="0" y="0"/>
              <a:ext cx="2833290" cy="725366"/>
            </a:xfrm>
            <a:custGeom>
              <a:avLst/>
              <a:gdLst/>
              <a:ahLst/>
              <a:cxnLst/>
              <a:rect l="l" t="t" r="r" b="b"/>
              <a:pathLst>
                <a:path w="2833290" h="725366">
                  <a:moveTo>
                    <a:pt x="0" y="0"/>
                  </a:moveTo>
                  <a:lnTo>
                    <a:pt x="2833290" y="0"/>
                  </a:lnTo>
                  <a:lnTo>
                    <a:pt x="2833290" y="725366"/>
                  </a:lnTo>
                  <a:lnTo>
                    <a:pt x="0" y="725366"/>
                  </a:lnTo>
                  <a:close/>
                </a:path>
              </a:pathLst>
            </a:custGeom>
            <a:blipFill>
              <a:blip r:embed="rId4"/>
              <a:stretch>
                <a:fillRect t="-80119" b="-80119"/>
              </a:stretch>
            </a:blipFill>
          </p:spPr>
          <p:txBody>
            <a:bodyPr/>
            <a:lstStyle/>
            <a:p>
              <a:endParaRPr lang="en-PT"/>
            </a:p>
          </p:txBody>
        </p:sp>
      </p:grpSp>
      <p:sp>
        <p:nvSpPr>
          <p:cNvPr id="5" name="TextBox 5"/>
          <p:cNvSpPr txBox="1"/>
          <p:nvPr/>
        </p:nvSpPr>
        <p:spPr>
          <a:xfrm>
            <a:off x="1524000" y="1347937"/>
            <a:ext cx="15967902"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STACKING</a:t>
            </a:r>
          </a:p>
        </p:txBody>
      </p:sp>
      <p:sp>
        <p:nvSpPr>
          <p:cNvPr id="6" name="TextBox 6"/>
          <p:cNvSpPr txBox="1"/>
          <p:nvPr/>
        </p:nvSpPr>
        <p:spPr>
          <a:xfrm>
            <a:off x="1559011" y="2440499"/>
            <a:ext cx="15499563" cy="4198620"/>
          </a:xfrm>
          <a:prstGeom prst="rect">
            <a:avLst/>
          </a:prstGeom>
        </p:spPr>
        <p:txBody>
          <a:bodyPr lIns="0" tIns="0" rIns="0" bIns="0" rtlCol="0" anchor="t">
            <a:spAutoFit/>
          </a:bodyPr>
          <a:lstStyle/>
          <a:p>
            <a:pPr algn="l">
              <a:lnSpc>
                <a:spcPts val="4140"/>
              </a:lnSpc>
            </a:pPr>
            <a:r>
              <a:rPr lang="en-US" sz="3000" dirty="0">
                <a:solidFill>
                  <a:srgbClr val="1B1918"/>
                </a:solidFill>
                <a:latin typeface="Poppins"/>
                <a:ea typeface="Poppins"/>
                <a:cs typeface="Poppins"/>
                <a:sym typeface="Poppins"/>
              </a:rPr>
              <a:t>Why can't we take this one step further and have our ensemble of weak classifiers and then have one final algorithm that "learns" the best way to perform the final decision? </a:t>
            </a:r>
          </a:p>
          <a:p>
            <a:pPr algn="l">
              <a:lnSpc>
                <a:spcPts val="4140"/>
              </a:lnSpc>
            </a:pPr>
            <a:endParaRPr lang="en-US" sz="3000" dirty="0">
              <a:solidFill>
                <a:srgbClr val="1B1918"/>
              </a:solidFill>
              <a:latin typeface="Poppins"/>
              <a:ea typeface="Poppins"/>
              <a:cs typeface="Poppins"/>
              <a:sym typeface="Poppins"/>
            </a:endParaRPr>
          </a:p>
          <a:p>
            <a:pPr algn="l">
              <a:lnSpc>
                <a:spcPts val="4140"/>
              </a:lnSpc>
            </a:pPr>
            <a:r>
              <a:rPr lang="en-US" sz="3000" dirty="0">
                <a:solidFill>
                  <a:srgbClr val="1B1918"/>
                </a:solidFill>
                <a:latin typeface="Poppins"/>
                <a:ea typeface="Poppins"/>
                <a:cs typeface="Poppins"/>
                <a:sym typeface="Poppins"/>
              </a:rPr>
              <a:t>This is an alternative to using a naive majority vote or average</a:t>
            </a:r>
          </a:p>
          <a:p>
            <a:pPr algn="l">
              <a:lnSpc>
                <a:spcPts val="4140"/>
              </a:lnSpc>
            </a:pPr>
            <a:endParaRPr lang="en-US" sz="3000" dirty="0">
              <a:solidFill>
                <a:srgbClr val="1B1918"/>
              </a:solidFill>
              <a:latin typeface="Poppins"/>
              <a:ea typeface="Poppins"/>
              <a:cs typeface="Poppins"/>
              <a:sym typeface="Poppins"/>
            </a:endParaRPr>
          </a:p>
          <a:p>
            <a:pPr algn="l">
              <a:lnSpc>
                <a:spcPts val="4140"/>
              </a:lnSpc>
            </a:pPr>
            <a:r>
              <a:rPr lang="en-US" sz="3000" dirty="0">
                <a:solidFill>
                  <a:srgbClr val="1B1918"/>
                </a:solidFill>
                <a:latin typeface="Poppins"/>
                <a:ea typeface="Poppins"/>
                <a:cs typeface="Poppins"/>
                <a:sym typeface="Poppins"/>
              </a:rPr>
              <a:t>Let's train a model to perform this aggregation</a:t>
            </a:r>
          </a:p>
          <a:p>
            <a:pPr algn="l">
              <a:lnSpc>
                <a:spcPts val="4140"/>
              </a:lnSpc>
            </a:pPr>
            <a:endParaRPr lang="en-US" sz="3000" dirty="0">
              <a:solidFill>
                <a:srgbClr val="1B1918"/>
              </a:solidFill>
              <a:latin typeface="Poppins"/>
              <a:ea typeface="Poppins"/>
              <a:cs typeface="Poppins"/>
              <a:sym typeface="Poppins"/>
            </a:endParaRPr>
          </a:p>
        </p:txBody>
      </p:sp>
      <p:sp>
        <p:nvSpPr>
          <p:cNvPr id="7" name="TextBox 7"/>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1756</Words>
  <Application>Microsoft Macintosh PowerPoint</Application>
  <PresentationFormat>Custom</PresentationFormat>
  <Paragraphs>307</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Quicksand Bold</vt:lpstr>
      <vt:lpstr>Poppins Bold</vt:lpstr>
      <vt:lpstr>Calibri</vt:lpstr>
      <vt:lpstr>Open Sans Light</vt:lpstr>
      <vt:lpstr>Fredoka</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TEMPLATE.pptx</dc:title>
  <cp:lastModifiedBy>João Rocha Melo</cp:lastModifiedBy>
  <cp:revision>3</cp:revision>
  <dcterms:created xsi:type="dcterms:W3CDTF">2006-08-16T00:00:00Z</dcterms:created>
  <dcterms:modified xsi:type="dcterms:W3CDTF">2024-08-13T10:47:49Z</dcterms:modified>
  <dc:identifier>DAGNevjx4Nw</dc:identifier>
</cp:coreProperties>
</file>